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27"/>
  </p:notesMasterIdLst>
  <p:sldIdLst>
    <p:sldId id="283" r:id="rId2"/>
    <p:sldId id="284" r:id="rId3"/>
    <p:sldId id="287" r:id="rId4"/>
    <p:sldId id="293" r:id="rId5"/>
    <p:sldId id="294" r:id="rId6"/>
    <p:sldId id="289" r:id="rId7"/>
    <p:sldId id="290" r:id="rId8"/>
    <p:sldId id="286" r:id="rId9"/>
    <p:sldId id="300" r:id="rId10"/>
    <p:sldId id="301" r:id="rId11"/>
    <p:sldId id="302" r:id="rId12"/>
    <p:sldId id="303" r:id="rId13"/>
    <p:sldId id="285" r:id="rId14"/>
    <p:sldId id="291" r:id="rId15"/>
    <p:sldId id="304" r:id="rId16"/>
    <p:sldId id="305" r:id="rId17"/>
    <p:sldId id="306" r:id="rId18"/>
    <p:sldId id="295" r:id="rId19"/>
    <p:sldId id="296" r:id="rId20"/>
    <p:sldId id="299" r:id="rId21"/>
    <p:sldId id="307" r:id="rId22"/>
    <p:sldId id="308" r:id="rId23"/>
    <p:sldId id="309" r:id="rId24"/>
    <p:sldId id="310" r:id="rId25"/>
    <p:sldId id="311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6ED"/>
    <a:srgbClr val="DD39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66EC8-31FD-4A20-B8BD-64B8825001F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E0754-BA91-477D-9A6A-03E3DB4F1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5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E0754-BA91-477D-9A6A-03E3DB4F189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0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425FA0-DF2D-40A0-A4AC-1FA692E7F28B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5049C7-69AD-4B8D-98FA-400BB7D6ED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onf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3;&#1080;&#1076;&#1077;&#1088;&#1099;&#1088;&#1086;&#1089;&#1089;&#1080;&#1080;.&#1088;&#1092;/" TargetMode="External"/><Relationship Id="rId5" Type="http://schemas.openxmlformats.org/officeDocument/2006/relationships/hyperlink" Target="https://bolshayaperemena.online/" TargetMode="External"/><Relationship Id="rId4" Type="http://schemas.openxmlformats.org/officeDocument/2006/relationships/hyperlink" Target="https://rsv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5750" y="1706538"/>
            <a:ext cx="94345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spc="-1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spc="-1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Методические рекомендации по составлению рабочей программы </a:t>
            </a:r>
            <a:r>
              <a:rPr lang="ru-RU" sz="2800" b="1" spc="-10" dirty="0">
                <a:solidFill>
                  <a:srgbClr val="7030A0"/>
                </a:solidFill>
                <a:latin typeface="Times New Roman"/>
                <a:ea typeface="Times New Roman"/>
              </a:rPr>
              <a:t>воспитания и </a:t>
            </a:r>
            <a:r>
              <a:rPr lang="ru-RU" sz="2800" b="1" spc="-1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календарного плана </a:t>
            </a:r>
            <a:r>
              <a:rPr lang="ru-RU" sz="2800" b="1" spc="-10" dirty="0">
                <a:solidFill>
                  <a:srgbClr val="7030A0"/>
                </a:solidFill>
                <a:latin typeface="Times New Roman"/>
                <a:ea typeface="Times New Roman"/>
              </a:rPr>
              <a:t>воспитательной работы по </a:t>
            </a:r>
            <a:r>
              <a:rPr lang="ru-RU" sz="2800" b="1" spc="-1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профессии/специальности </a:t>
            </a:r>
            <a:r>
              <a:rPr lang="ru-RU" sz="2800" b="1" spc="-10" dirty="0">
                <a:solidFill>
                  <a:srgbClr val="7030A0"/>
                </a:solidFill>
                <a:latin typeface="Times New Roman"/>
                <a:ea typeface="Times New Roman"/>
              </a:rPr>
              <a:t>в составе ОПОП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2009" y="0"/>
            <a:ext cx="5802596" cy="1316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воспитания,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определенные отраслевыми требованиями к деловым качествам личности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05094" y="220766"/>
            <a:ext cx="3862699" cy="666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Примерная программа воспитания по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УГПС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102955" y="450079"/>
            <a:ext cx="1783789" cy="2079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06454"/>
              </p:ext>
            </p:extLst>
          </p:nvPr>
        </p:nvGraphicFramePr>
        <p:xfrm>
          <a:off x="444137" y="1413440"/>
          <a:ext cx="11495314" cy="4961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84229"/>
                <a:gridCol w="1611085"/>
              </a:tblGrid>
              <a:tr h="748859">
                <a:tc gridSpan="2"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результаты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программы воспитания,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определенные отраслевыми требованиями к деловым качествам личности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Демонстрирующий готовность и способность вести диалог с другими людьми, достигать в нем взаимопонимания, находить общие цели и сотрудничать для их достижения в профессиональной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 anchor="ctr"/>
                </a:tc>
              </a:tr>
              <a:tr h="6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сознательное отношение к непрерывному образованию как условию успешной профессиональной и общественной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 anchor="ctr"/>
                </a:tc>
              </a:tr>
              <a:tr h="879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гражданское отношение к профессиональной деятельности как к возможности личного участия в решении общественных, государственных, общенациональных проблем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 anchor="ctr"/>
                </a:tc>
              </a:tr>
              <a:tr h="132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Принимающий основы экологической культуры, соответствующей современному уровню экологического мышления, применяющий опыт экологически ориентированной рефлексивно-оценочной и практической деятельности в жизненных ситуациях и профессиональной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</a:tr>
              <a:tr h="65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ценностное отношение к культуре и искусству, к культуре речи и культуре поведения, к красоте и гармонии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9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7839" y="127500"/>
            <a:ext cx="5802596" cy="823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воспитания,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определенные ключевыми работодателями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58884" y="174853"/>
            <a:ext cx="3862699" cy="72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взаимодействии с работодателями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5910435" y="435145"/>
            <a:ext cx="1848449" cy="2079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29031"/>
              </p:ext>
            </p:extLst>
          </p:nvPr>
        </p:nvGraphicFramePr>
        <p:xfrm>
          <a:off x="2567459" y="2136244"/>
          <a:ext cx="7619502" cy="31815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67101"/>
                <a:gridCol w="1552401"/>
              </a:tblGrid>
              <a:tr h="704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Осознающий значимость профессионального развития в выбранной профессии, специальности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4300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Способный анализировать производственную ситуацию, быстро принимать решения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4300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 мыслящий, готовый разрабатывать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продукции, выполненных работ, оказанных услуг.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8662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Соблюдающий трудовую этику и культуру, придерживающийся</a:t>
                      </a:r>
                    </a:p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внутреннего Устава и правил трудовой этики предприятий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67459" y="1258386"/>
            <a:ext cx="8534400" cy="522854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/>
              <a:t>Также указаны в программе воспитания техникума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660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40423" y="256625"/>
            <a:ext cx="5802596" cy="823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воспитания,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определенные образовательной организацией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6069144" y="515128"/>
            <a:ext cx="1848449" cy="2079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43719" y="256623"/>
            <a:ext cx="3862699" cy="72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воспитания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техникума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09720"/>
              </p:ext>
            </p:extLst>
          </p:nvPr>
        </p:nvGraphicFramePr>
        <p:xfrm>
          <a:off x="1881550" y="1713126"/>
          <a:ext cx="8943204" cy="44506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21111"/>
                <a:gridCol w="1822093"/>
              </a:tblGrid>
              <a:tr h="725274">
                <a:tc gridSpan="2"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результаты реализации рабочей программы воспитания,</a:t>
                      </a:r>
                    </a:p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определенные субъектами образовательного процесса</a:t>
                      </a:r>
                    </a:p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Осуществляющий поиск информации, необходимой для эффективного выполнения профессиональных задач.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Использующий информационно-коммуникационные технологии в профессиональной деятельности.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Нацеленный на повышение производительности труда.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4930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Ориентирующийся на повышение конкурентоспособности на рынке</a:t>
                      </a:r>
                    </a:p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 молодых специалистов.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4930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Организовывающий собственную деятельность с соблюдением требований охраны труда и экологической безопасности.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7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055" y="249596"/>
            <a:ext cx="9235059" cy="750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2. Оценка освоения обучающимися основной образовательной программы в части достижения личностных результатов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345" y="1197075"/>
            <a:ext cx="10178041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Комплекс критериев оценки личностных результатов обучающихся: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демонстрация интереса к будущей профессии;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оценка собственного продвижения, личностного развития;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положительная динамика в организации собственной учебной деятельности по результатам самооценки, самоанализа и коррекции ее результатов;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ответственность за результат учебной деятельности и подготовки к профессиональной деятельности;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проявление высокопрофессиональной трудовой активности;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участие в исследовательской и проектной работе;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участие в конкурсах профессионального мастерства, олимпиадах по профессии, викторинах, в предметных неделях;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соблюдение этических норм общения при взаимодействии с обучающимися, преподавателями, мастерами и руководителями практики;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конструктивное взаимодействие в учебном коллективе/бригаде;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демонстрация навыков межличностного делового общения, социального имиджа;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готовность к общению и взаимодействию с людьми самого разного статуса, этнической, религиозной принадлежности и в многообразных обстоятельствах;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 err="1">
                <a:latin typeface="Times New Roman" pitchFamily="18" charset="0"/>
                <a:ea typeface="Noto Sans Symbols"/>
                <a:cs typeface="Times New Roman" pitchFamily="18" charset="0"/>
              </a:rPr>
              <a:t>сформированность</a:t>
            </a: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 гражданской позиции; участие в волонтерском движении;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проявление мировоззренческих установок на готовность молодых людей к работе </a:t>
            </a:r>
            <a:b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на благо Отечества;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 демонстрация навыков здорового образа жизни и высокий уровень культуры здоровья обучающихся;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проявление культуры потребления информации, умений и навыков пользования компьютерной техникой, навыков отбора и критического анализа информации, умения </a:t>
            </a:r>
            <a:r>
              <a:rPr lang="ru-RU" sz="1400" dirty="0" smtClean="0">
                <a:latin typeface="Times New Roman" pitchFamily="18" charset="0"/>
                <a:ea typeface="Noto Sans Symbols"/>
                <a:cs typeface="Times New Roman" pitchFamily="18" charset="0"/>
              </a:rPr>
              <a:t>ориентироваться </a:t>
            </a: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в информационном пространстве;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−"/>
            </a:pPr>
            <a:r>
              <a:rPr lang="ru-RU" sz="1400" dirty="0">
                <a:latin typeface="Times New Roman" pitchFamily="18" charset="0"/>
                <a:ea typeface="Noto Sans Symbols"/>
                <a:cs typeface="Times New Roman" pitchFamily="18" charset="0"/>
              </a:rPr>
              <a:t>участие в конкурсах профессионального мастерства и в командных проектах; и другие</a:t>
            </a:r>
            <a:endParaRPr lang="ru-RU" sz="1400" dirty="0">
              <a:effectLst/>
              <a:latin typeface="Times New Roman" pitchFamily="18" charset="0"/>
              <a:ea typeface="Noto Sans Symbol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4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648" y="396918"/>
            <a:ext cx="8200509" cy="63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30555" indent="-630555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3.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ресурсному обеспечению воспитательной работы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648" y="2441075"/>
            <a:ext cx="4922377" cy="81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Нормативно-правовое обеспечение воспитательной работы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45393" y="1032171"/>
            <a:ext cx="6349527" cy="54557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Рабочая программа воспитания разрабатывается в соответствии с нормативно-правовыми документами федеральных органов исполнительной власти в сфере образования, требованиями ФГОС СПО, с учетом сложившегося опыта воспитательной деятельности и имеющимися ресурсами в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ГБПОУ РО «ТМПТ».</a:t>
            </a:r>
          </a:p>
          <a:p>
            <a:pPr algn="just"/>
            <a:endParaRPr lang="ru-RU" sz="14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648" y="396918"/>
            <a:ext cx="8200509" cy="63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30555" indent="-630555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3.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ресурсному обеспечению воспитательной работы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263" y="2830793"/>
            <a:ext cx="4922377" cy="1196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Кадровое обеспечение воспитательной работы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A5C0578-A133-45DF-A166-D108D8B41539}"/>
              </a:ext>
            </a:extLst>
          </p:cNvPr>
          <p:cNvSpPr/>
          <p:nvPr/>
        </p:nvSpPr>
        <p:spPr>
          <a:xfrm>
            <a:off x="5576573" y="2420983"/>
            <a:ext cx="6466327" cy="34531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воспитательной работ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обеспечивается кадровым составом, включающим директора, который несёт ответственность за организацию воспитательной работы 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организации, заместител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 по уч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-воспитательной работе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воспитателя,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-организатор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педагога, педагога-психолога,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(кураторов)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реподавателей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производственного обучения. Функционал работников регламентируется требованиями профессиональных стандартов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87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426" y="2247546"/>
            <a:ext cx="4922377" cy="81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Материально-техническое обеспечение воспитательной работы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41393C90-CA15-4B46-9480-7708538F7BE4}"/>
              </a:ext>
            </a:extLst>
          </p:cNvPr>
          <p:cNvSpPr/>
          <p:nvPr/>
        </p:nvSpPr>
        <p:spPr>
          <a:xfrm>
            <a:off x="4868091" y="174171"/>
            <a:ext cx="7323909" cy="69407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материально-технического обеспечения воспитательной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 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материально-техническому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«ТМПТ» и включает 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 и воспитания, соответствующие поставленной воспитывающей цели, задачам, видам, формам, методам, средствам и содержанию воспитательной деятельности.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соответствует действующим санитарным и противопожарным нормам.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кабинетов, лабораторий, мастерских и других помещений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Кабинеты: 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культуры; бухгалтерского учета; организации и технологии розничной торговли; санитарии и гигиены; безопасности жизнедеятельности.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Лаборатории: 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торгово-технологического оборудования;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учебный магазин.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стадион с элементами полосы препятствий.</a:t>
            </a:r>
          </a:p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Стрелковый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Залы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 с выходом в интернет.</a:t>
            </a:r>
          </a:p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Актовый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психологической помощи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учитывает специфику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специальные потребности обучающихся с ОВЗ и следует установленным государственным санитарно-эпидемиологическим правилам и гигиеническим нормативам.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226" y="43280"/>
            <a:ext cx="8200509" cy="63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30555" indent="-630555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3.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ресурсному обеспечению воспитательной работы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129C57-C248-495F-A016-4D4AD728EDA6}"/>
              </a:ext>
            </a:extLst>
          </p:cNvPr>
          <p:cNvSpPr txBox="1"/>
          <p:nvPr/>
        </p:nvSpPr>
        <p:spPr>
          <a:xfrm>
            <a:off x="178257" y="696677"/>
            <a:ext cx="4995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необходимо указать обеспечение воспитательной работы по профессии/специальности в соответствии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18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648" y="396918"/>
            <a:ext cx="8200509" cy="63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30555" indent="-630555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3.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ресурсному обеспечению воспитательной работы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518" y="2391420"/>
            <a:ext cx="4922377" cy="659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Информационное обеспечение воспитательной работы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1508F2E1-4DCE-437D-878E-0F132838B1D0}"/>
              </a:ext>
            </a:extLst>
          </p:cNvPr>
          <p:cNvSpPr/>
          <p:nvPr/>
        </p:nvSpPr>
        <p:spPr>
          <a:xfrm>
            <a:off x="5262639" y="1174436"/>
            <a:ext cx="6515036" cy="40419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воспитательной работы включает: комплекс информационных ресурсов, в том числе цифровых, совокупность технологических и аппаратных средств (компьютеры, принтеры, сканеры, мультимедийные проекторы, ноутбуки и др.). В техникуме обеспечен доступ к информационным системам и информационным сетям. Предусмотрены возможности предоставления студентам доступа к сети Интернет: в кабинете информатики, библиотеке, во всех учебных аудиториях, что позволяет использовать ИКТ и ресурсы сети Интернет на любом учебном занятии и воспитательном мероприятии. Также действуют точки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расположенные в учебных корпусах и общежитии. Установлено лицензионное программное обеспечение.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доступ к электронным образовательным ресурсам. Имеется доступ к электронно-библиотечной системе «Академия», содержащим издания по изучаемым дисциплинам и профессиональным модулям.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3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E7DE55-782D-4458-BBBA-0ED1F87D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5" y="446227"/>
            <a:ext cx="5962405" cy="524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EE3E2C-2947-4FF7-A734-EEB3F4C8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85" y="446227"/>
            <a:ext cx="6011177" cy="5364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68E1F9-CE6A-4516-A096-9F40CB1461EB}"/>
              </a:ext>
            </a:extLst>
          </p:cNvPr>
          <p:cNvSpPr txBox="1"/>
          <p:nvPr/>
        </p:nvSpPr>
        <p:spPr>
          <a:xfrm>
            <a:off x="484485" y="982721"/>
            <a:ext cx="9934222" cy="5444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планирования воспитательной деятельности рекомендуется учитывать воспитательный потенциал участия студентов в мероприятиях, проектах, конкурсах, акциях, проводимых на уровне: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600" i="1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том числе: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– страна возможностей»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https://rsv.ru/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«Большая перемена»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https://bolshayaperemena.online/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«Лидеры России»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https://лидерыроссии.рф/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Вместе»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6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600" i="1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onf</a:t>
            </a:r>
            <a:r>
              <a:rPr lang="ru-RU" sz="16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600" i="1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отраслевые конкурсы профессионального мастерства;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«</a:t>
            </a:r>
            <a:r>
              <a:rPr lang="ru-RU" sz="16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Россия»;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«</a:t>
            </a:r>
            <a:r>
              <a:rPr lang="ru-RU" sz="16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соответствии с утвержденном региональном планом значимых мероприятий), в том числе «День города» и др.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600" b="1" i="1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отраслевых профессионально значимых событиях и праздниках.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25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A5994C43-46E6-40A5-ACE1-6A407305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725" y="12594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3EEDD2-1145-4E17-9DBE-202DD210B50D}"/>
              </a:ext>
            </a:extLst>
          </p:cNvPr>
          <p:cNvSpPr txBox="1"/>
          <p:nvPr/>
        </p:nvSpPr>
        <p:spPr>
          <a:xfrm>
            <a:off x="598310" y="217705"/>
            <a:ext cx="8906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 по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35.02.16 Эксплуатация и ремонт с/х техники и оборудования)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58884"/>
              </p:ext>
            </p:extLst>
          </p:nvPr>
        </p:nvGraphicFramePr>
        <p:xfrm>
          <a:off x="156755" y="802480"/>
          <a:ext cx="11563410" cy="5876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919"/>
                <a:gridCol w="93033"/>
                <a:gridCol w="2678362"/>
                <a:gridCol w="1328971"/>
                <a:gridCol w="277285"/>
                <a:gridCol w="1158005"/>
                <a:gridCol w="2482289"/>
                <a:gridCol w="617105"/>
                <a:gridCol w="2082441"/>
              </a:tblGrid>
              <a:tr h="85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формы </a:t>
                      </a:r>
                      <a:b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ЛР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модуля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</a:tr>
              <a:tr h="28447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СЕНТЯБРЬ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84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знаний.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открытый урок в День знаний «Современная российская наука»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всех курсов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РО «ТМПТ»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учебно-воспитательной работе, классные руководители, преподаватели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Профессионально-ориентирующее воспитание.</a:t>
                      </a:r>
                    </a:p>
                  </a:txBody>
                  <a:tcPr marL="67633" marR="67633" marT="0" marB="0"/>
                </a:tc>
              </a:tr>
              <a:tr h="12634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месяца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часы, посвященные истории образовательного учреждения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27, 37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Гражданско-патриотическое и правовое воспитание</a:t>
                      </a:r>
                    </a:p>
                  </a:txBody>
                  <a:tcPr marL="67633" marR="67633" marT="0" marB="0"/>
                </a:tc>
              </a:tr>
              <a:tr h="17688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месяца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Месячник первокурсника: изучение традиций и правил внутреннего распорядка; выявление лидеров и формирования студенческого актива учебных групп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 и духовно-нравственное воспитание.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Студенческое самоуправление.</a:t>
                      </a:r>
                    </a:p>
                  </a:txBody>
                  <a:tcPr marL="67633" marR="676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76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17308" t="17094" r="16186" b="17105"/>
          <a:stretch/>
        </p:blipFill>
        <p:spPr bwMode="auto">
          <a:xfrm>
            <a:off x="406400" y="786214"/>
            <a:ext cx="4947361" cy="5614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6026" t="20798" r="15064" b="8831"/>
          <a:stretch/>
        </p:blipFill>
        <p:spPr bwMode="auto">
          <a:xfrm>
            <a:off x="6096000" y="786214"/>
            <a:ext cx="5128320" cy="540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93933D-0484-463B-897E-1D837640A154}"/>
              </a:ext>
            </a:extLst>
          </p:cNvPr>
          <p:cNvSpPr txBox="1"/>
          <p:nvPr/>
        </p:nvSpPr>
        <p:spPr>
          <a:xfrm>
            <a:off x="3048000" y="12848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ОПОП</a:t>
            </a:r>
          </a:p>
        </p:txBody>
      </p:sp>
    </p:spTree>
    <p:extLst>
      <p:ext uri="{BB962C8B-B14F-4D97-AF65-F5344CB8AC3E}">
        <p14:creationId xmlns:p14="http://schemas.microsoft.com/office/powerpoint/2010/main" val="18388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57840"/>
              </p:ext>
            </p:extLst>
          </p:nvPr>
        </p:nvGraphicFramePr>
        <p:xfrm>
          <a:off x="235131" y="370591"/>
          <a:ext cx="11704320" cy="594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571"/>
                <a:gridCol w="1284410"/>
                <a:gridCol w="1857046"/>
                <a:gridCol w="3162504"/>
                <a:gridCol w="813215"/>
                <a:gridCol w="1702723"/>
                <a:gridCol w="212851"/>
              </a:tblGrid>
              <a:tr h="28077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9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пожилых людей – проведение акции «От сердца к сердцу!»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учебно-воспитательной работе, классные руководители, 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Гражданско-патриотическое и правовое воспитание</a:t>
                      </a: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72" marR="89872" marT="44936" marB="44936"/>
                </a:tc>
              </a:tr>
              <a:tr h="1403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профессионально-технического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всех курсов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</a:t>
                      </a: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учебно-воспитательной работе, преподаватели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Студенческое самоуправление.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Профессионально-ориентирующее воспитание.</a:t>
                      </a: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72" marR="89872" marT="44936" marB="44936"/>
                </a:tc>
              </a:tr>
              <a:tr h="1684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Учителя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всех курсов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учебно-воспитательной работе, классные руководители, преподаватели, представители студенческого самоуправления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Студенческое самоуправление.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 и духовно-нравственное воспитание.</a:t>
                      </a: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72" marR="89872" marT="44936" marB="44936"/>
                </a:tc>
              </a:tr>
              <a:tr h="1403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часы на тему: «Взаимоотношения между юношей и девушкой. Преступления против половой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неприкосновенности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половой свободы  личности»</a:t>
                      </a: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всех курсов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руководители, воспитатель, социальный педагог, педагог-психолог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4, 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 и духовно-нравственное воспитание</a:t>
                      </a:r>
                    </a:p>
                  </a:txBody>
                  <a:tcPr marL="67404" marR="67404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72" marR="89872" marT="44936" marB="449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167361"/>
            <a:ext cx="11224527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включить мероприятия из календарного плана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2021-2022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701" b="2702"/>
          <a:stretch/>
        </p:blipFill>
        <p:spPr>
          <a:xfrm>
            <a:off x="2640807" y="955342"/>
            <a:ext cx="8372935" cy="57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22" y="0"/>
            <a:ext cx="8059629" cy="3193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21" y="2756848"/>
            <a:ext cx="8059629" cy="4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790" b="8779"/>
          <a:stretch/>
        </p:blipFill>
        <p:spPr>
          <a:xfrm>
            <a:off x="2479772" y="109183"/>
            <a:ext cx="8056299" cy="67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3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94" y="0"/>
            <a:ext cx="790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0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58" y="0"/>
            <a:ext cx="8442358" cy="402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006" b="15861"/>
          <a:stretch/>
        </p:blipFill>
        <p:spPr>
          <a:xfrm>
            <a:off x="1820758" y="3566159"/>
            <a:ext cx="8580358" cy="3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7949" t="16810" r="14904" b="10540"/>
          <a:stretch/>
        </p:blipFill>
        <p:spPr bwMode="auto">
          <a:xfrm>
            <a:off x="359279" y="784578"/>
            <a:ext cx="5059387" cy="5474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8109" t="16809" r="14904" b="9970"/>
          <a:stretch/>
        </p:blipFill>
        <p:spPr bwMode="auto">
          <a:xfrm>
            <a:off x="6376389" y="762000"/>
            <a:ext cx="5059387" cy="5333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1FAC5A-C194-4C2E-B9DF-4A3901B41D25}"/>
              </a:ext>
            </a:extLst>
          </p:cNvPr>
          <p:cNvSpPr txBox="1"/>
          <p:nvPr/>
        </p:nvSpPr>
        <p:spPr>
          <a:xfrm>
            <a:off x="3262489" y="155602"/>
            <a:ext cx="6060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в раздел 1 ОПОП</a:t>
            </a:r>
          </a:p>
        </p:txBody>
      </p:sp>
    </p:spTree>
    <p:extLst>
      <p:ext uri="{BB962C8B-B14F-4D97-AF65-F5344CB8AC3E}">
        <p14:creationId xmlns:p14="http://schemas.microsoft.com/office/powerpoint/2010/main" val="248844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C9EF9F-6E87-44BD-BB79-6682FCC6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824" y="924102"/>
            <a:ext cx="5397487" cy="4742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1CF3C1-9974-4397-B95B-80EF9AA8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777" y="5440002"/>
            <a:ext cx="4944533" cy="1363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FD3CDB-6FDB-42D7-B6BC-0FA760C71412}"/>
              </a:ext>
            </a:extLst>
          </p:cNvPr>
          <p:cNvSpPr txBox="1"/>
          <p:nvPr/>
        </p:nvSpPr>
        <p:spPr>
          <a:xfrm>
            <a:off x="2822223" y="32910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и 5  ОПОП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DBE4CC8-6AE4-4C5E-9220-FEE193C4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71" y="924102"/>
            <a:ext cx="5397486" cy="62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59DFD6-CBA4-4053-9C49-4A0DE218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00" y="681509"/>
            <a:ext cx="6307779" cy="5527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0C9FBC-6476-412E-973F-9B60794F12CB}"/>
              </a:ext>
            </a:extLst>
          </p:cNvPr>
          <p:cNvSpPr txBox="1"/>
          <p:nvPr/>
        </p:nvSpPr>
        <p:spPr>
          <a:xfrm>
            <a:off x="3330222" y="1427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в раздел 6 ОПОП</a:t>
            </a:r>
          </a:p>
        </p:txBody>
      </p:sp>
    </p:spTree>
    <p:extLst>
      <p:ext uri="{BB962C8B-B14F-4D97-AF65-F5344CB8AC3E}">
        <p14:creationId xmlns:p14="http://schemas.microsoft.com/office/powerpoint/2010/main" val="148376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0441" y="241762"/>
            <a:ext cx="10105202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Рабочая программа воспитания включает в себя разделы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865" y="1195057"/>
            <a:ext cx="7465556" cy="393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1.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Паспорт рабочей программы воспитания  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432" y="2018576"/>
            <a:ext cx="10029818" cy="750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2. Оценка освоения обучающимися основной образовательной программы в части достижения личностных результатов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212" y="3063205"/>
            <a:ext cx="10744956" cy="63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30555" indent="-630555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3.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ресурсному обеспечению воспитательной работы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4056207"/>
            <a:ext cx="5962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5467" y="4056207"/>
            <a:ext cx="5949064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4.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Календарный план воспитательной работы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0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44271" y="645199"/>
            <a:ext cx="5628210" cy="393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 1.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Паспорт рабочей программы воспитания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6268" y="1572426"/>
            <a:ext cx="4225895" cy="401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Наименование рабочей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9135" y="2341546"/>
            <a:ext cx="8198444" cy="591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Основания для разработки  рабочей программы воспитания (нормативные документы)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4271" y="3382711"/>
            <a:ext cx="4778523" cy="401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и задачи рабочей программы воспитания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69924" y="4149898"/>
            <a:ext cx="5630968" cy="401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Сроки реализации рабочей программы воспитания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1169" y="4882582"/>
            <a:ext cx="5554413" cy="327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Исполнители рабочей программы воспитания </a:t>
            </a: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xmlns="" id="{591EE1E9-79FC-4943-9CB6-297DA42BFB84}"/>
              </a:ext>
            </a:extLst>
          </p:cNvPr>
          <p:cNvSpPr/>
          <p:nvPr/>
        </p:nvSpPr>
        <p:spPr>
          <a:xfrm>
            <a:off x="127514" y="549422"/>
            <a:ext cx="2742410" cy="498795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xmlns="" id="{2D251ECF-2F91-4696-ACAF-38BACE18AEF8}"/>
              </a:ext>
            </a:extLst>
          </p:cNvPr>
          <p:cNvSpPr/>
          <p:nvPr/>
        </p:nvSpPr>
        <p:spPr>
          <a:xfrm>
            <a:off x="8760178" y="645200"/>
            <a:ext cx="2602499" cy="477346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2011" y="179458"/>
            <a:ext cx="5802595" cy="7691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воспитания федерального уровня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6095228" y="347030"/>
            <a:ext cx="1076770" cy="222191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265105" y="458125"/>
            <a:ext cx="726393" cy="66657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71998" y="269876"/>
            <a:ext cx="3862699" cy="666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Примерная программа воспитания по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УГПС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4484781"/>
              </p:ext>
            </p:extLst>
          </p:nvPr>
        </p:nvGraphicFramePr>
        <p:xfrm>
          <a:off x="171486" y="1025731"/>
          <a:ext cx="11826240" cy="5773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65291"/>
                <a:gridCol w="1860949"/>
              </a:tblGrid>
              <a:tr h="694363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результаты 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программы воспитания 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(дескрипторы)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24025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личностных результатов </a:t>
                      </a:r>
                      <a:b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воспитания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212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Осознающий себя гражданином и защитником великой страны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672468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активную гражданскую позицию, демонстрирующий приверженность принципам честности, порядочности, открытости, экономически активный и участвующий в студенческом и территориальном самоуправлении, в том числе на условиях добровольчества, продуктивно взаимодействующий и участвующий в деятельности общественных организаций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672468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Соблюдающий нормы правопорядка, следующий идеалам гражданского общества, обеспечения безопасности, прав и свобод граждан России. Лояльный к установкам и проявлениям представителей субкультур, отличающий их от групп с деструктивным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девиантным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поведением. Демонстрирующий неприятие и предупреждающий социально опасное поведение окружающих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425128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и демонстрирующий уважение к людям труда, осознающий ценность собственного труда. Стремящийся к формированию в сетевой среде личностно и профессионального конструктивного «цифрового следа»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425128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Демонстрирующий приверженность к родной культуре, исторической памяти на основе любви к Родине, родному народу, малой родине, принятию традиционных ценностей многонационального народа России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248769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уважение к людям старшего поколения и готовность к участию в социальной поддержке и волонтерских движениях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425128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Осознающий приоритетную ценность личности человека; уважающий собственную и чужую уникальность в различных ситуациях, во всех формах и видах деятельности.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502990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и демонстрирующий уважение к представителям различных этнокультурных, социальных, конфессиональных и иных групп. Сопричастный к сохранению, преумножению и трансляции культурных традиций и ценностей многонационального российского государства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637692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Соблюдающий и пропагандирующий правила здорового и безопасного образа жизни, спорта; предупреждающий либо преодолевающий зависимости от алкоголя, табака,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азартных игр и т.д. Сохраняющий психологическую устойчивость в ситуативно сложных или стремительно меняющихся ситуациях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212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Заботящийся о защите окружающей среды, собственной и чужой безопасности, в том числе цифровой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212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уважение к эстетическим ценностям, обладающий основами эстетической культуры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  <a:tr h="425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Принимающий семейные ценности, готовый к созданию семьи и воспитанию детей; демонстрирующий неприятие насилия в семье, ухода от родительской ответственности, отказа от отношений со своими детьми и их финансового содержания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209" marR="222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4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2009" y="81524"/>
            <a:ext cx="5802596" cy="1112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воспитания,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определенные субъектом Российской Федерации (Ростовская область)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103979" y="429767"/>
            <a:ext cx="1783789" cy="2079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7142" y="81525"/>
            <a:ext cx="4284858" cy="1112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Региональная программа развития воспитания в образовательных организациях Ростовской области на период до 2025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45975"/>
              </p:ext>
            </p:extLst>
          </p:nvPr>
        </p:nvGraphicFramePr>
        <p:xfrm>
          <a:off x="272955" y="1175657"/>
          <a:ext cx="11705685" cy="56266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78669"/>
                <a:gridCol w="627016"/>
              </a:tblGrid>
              <a:tr h="373479">
                <a:tc gridSpan="2"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результаты реализации рабочей программы воспитания,</a:t>
                      </a:r>
                    </a:p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определенные субъектом Российской Федерации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Осознающий себя членом общества на региональном и локальном уровнях, имеющим представление о Ростовской области как субъекте Российской Федерации, роли региона в жизни страны.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63830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Принимающий и понимающий цели и задачи социально-экономического развития донского региона, готовый работать на их достижение, стремящийся к повышению конкурентоспособности Ростовской области в национальном и мировом масштабах.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90280">
                <a:tc>
                  <a:txBody>
                    <a:bodyPr/>
                    <a:lstStyle/>
                    <a:p>
                      <a:pPr indent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Осознающий единство гражданско-правового, историко-культурного и социально-политического пространства Донского края как среды жизнедеятельности всех населяющих его народов и культур, общность их исторических судеб; уважающий национальные традиции и религиозные убеждения народов, проживающих на территории Ростовской области.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72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Демонстрирующий уровень подготовки, соответствующий современным стандартам и передовым технологиям, потребностям регионального рынка и цифровой экономики, в том числе требованиям стандартов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Ворлдскиллс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72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Способный работать в поликультурных и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полиязычных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средах, владеть навыками междисциплинарного общения в условиях постепенного формирования глобального рынка труда посредством развития международных стандартов найма и повышения мобильности трудовых ресурсов.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251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Проявляющий эмоционально-ценностное отношение к природным богатствам Донского края, их сохранению и рациональному природопользованию.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41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Демонстрирующий навыки позитивной социально-культурной деятельности по развитию молодежного самоуправления (молодежные правительства, парламенты, студенческие советы, трудовые коллективы и др.), качества гармонично развитого молодого человека, его профессиональных и творческих достижений.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41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Способный использовать различные цифровые средства и умения, позволяющие во взаимодействии с другими людьми достигать поставленных целей в цифровой среде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41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Стремящийся к саморазвитию и самосовершенствованию, мотивированный к обучению, принимающий активное участие в социально-значимой деятельности на местном и региональном уровнях.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  <a:tr h="441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Способный к трудовой профессиональной деятельности как к возможности участия в решении личных, региональных, общественных, государственных, общенациональных проблем.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 …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1" marR="28581" marT="0" marB="0"/>
                </a:tc>
              </a:tr>
            </a:tbl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6632677" y="493076"/>
            <a:ext cx="726393" cy="66657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986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1312</TotalTime>
  <Words>2037</Words>
  <Application>Microsoft Office PowerPoint</Application>
  <PresentationFormat>Широкоэкранный</PresentationFormat>
  <Paragraphs>259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Noto Sans Symbols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Обязательно включить мероприятия из календарного плана Минпросвещения на 2021-2022 у.г.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Шевченко</dc:creator>
  <cp:lastModifiedBy>Пользователь Windows</cp:lastModifiedBy>
  <cp:revision>85</cp:revision>
  <cp:lastPrinted>2021-08-18T11:58:50Z</cp:lastPrinted>
  <dcterms:created xsi:type="dcterms:W3CDTF">2021-03-21T10:22:18Z</dcterms:created>
  <dcterms:modified xsi:type="dcterms:W3CDTF">2021-11-18T10:33:03Z</dcterms:modified>
</cp:coreProperties>
</file>