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14" r:id="rId2"/>
    <p:sldId id="302" r:id="rId3"/>
    <p:sldId id="308" r:id="rId4"/>
    <p:sldId id="309" r:id="rId5"/>
    <p:sldId id="279" r:id="rId6"/>
    <p:sldId id="284" r:id="rId7"/>
    <p:sldId id="312" r:id="rId8"/>
    <p:sldId id="310" r:id="rId9"/>
    <p:sldId id="256" r:id="rId10"/>
    <p:sldId id="265" r:id="rId11"/>
    <p:sldId id="257" r:id="rId12"/>
    <p:sldId id="262" r:id="rId13"/>
    <p:sldId id="267" r:id="rId14"/>
    <p:sldId id="259" r:id="rId15"/>
    <p:sldId id="261" r:id="rId16"/>
    <p:sldId id="269" r:id="rId17"/>
    <p:sldId id="270" r:id="rId18"/>
    <p:sldId id="272" r:id="rId19"/>
    <p:sldId id="274" r:id="rId20"/>
    <p:sldId id="286" r:id="rId21"/>
    <p:sldId id="276" r:id="rId22"/>
    <p:sldId id="283" r:id="rId23"/>
    <p:sldId id="313" r:id="rId24"/>
    <p:sldId id="285" r:id="rId25"/>
    <p:sldId id="266" r:id="rId26"/>
    <p:sldId id="258" r:id="rId27"/>
    <p:sldId id="263" r:id="rId28"/>
    <p:sldId id="264" r:id="rId29"/>
    <p:sldId id="260" r:id="rId30"/>
    <p:sldId id="268" r:id="rId31"/>
    <p:sldId id="277" r:id="rId32"/>
    <p:sldId id="271" r:id="rId33"/>
    <p:sldId id="273" r:id="rId34"/>
    <p:sldId id="275" r:id="rId35"/>
    <p:sldId id="287" r:id="rId36"/>
    <p:sldId id="304" r:id="rId37"/>
    <p:sldId id="306" r:id="rId38"/>
    <p:sldId id="307" r:id="rId39"/>
    <p:sldId id="299" r:id="rId40"/>
    <p:sldId id="288" r:id="rId41"/>
    <p:sldId id="30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20" autoAdjust="0"/>
    <p:restoredTop sz="94660"/>
  </p:normalViewPr>
  <p:slideViewPr>
    <p:cSldViewPr>
      <p:cViewPr>
        <p:scale>
          <a:sx n="70" d="100"/>
          <a:sy n="70" d="100"/>
        </p:scale>
        <p:origin x="-114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25055-4FFD-4214-A345-1831E36A207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B928-8973-456F-A42D-14D4CCAB4D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6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B928-8973-456F-A42D-14D4CCAB4D4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B4F1FE-62B8-4490-9361-956112B64CA3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8C89C5A-7FFD-49EE-B7B1-F13941DA42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екламный ролик обуви от торгового дома 'Люкс'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15" y="980728"/>
            <a:ext cx="8704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1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7" b="94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0832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2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6" b="92297" l="32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582992" cy="4429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3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8" y="22387"/>
            <a:ext cx="83113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4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9722" l="10000" r="9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7157"/>
            <a:ext cx="648072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5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0" b="94825" l="8556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36912"/>
            <a:ext cx="6878538" cy="4578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1" b="898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35" y="1085556"/>
            <a:ext cx="5345665" cy="385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Образец № 6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0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048672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 4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Напишите правильное наименование вида обуви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Образец № 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0-tub-ru.yandex.net/i?id=191b689064b39064dfb123491939fcdc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00" b="70929" l="1715" r="98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89" b="24797"/>
          <a:stretch/>
        </p:blipFill>
        <p:spPr bwMode="auto">
          <a:xfrm>
            <a:off x="1331639" y="980728"/>
            <a:ext cx="643149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Образец № 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uzmankadin.net/wp-content/uploads/2015/01/2015-ugg-modelleri-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94889" l="8500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Образец №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otvet.imgsmail.ru/download/cb4ee6ac13648c3b29c99ec7ed781ba9_i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6889" l="6000" r="92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2522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22214" cy="191799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«Обувные товары»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onlyforwomen.com.ua/wp-content/uploads/2017/07/vibor-obuvi-1050x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9650"/>
            <a:ext cx="8051517" cy="40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Образец №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udm-zoo.ru/upload/medialibrary/6d1/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93750" l="8008" r="98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6009184" cy="60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3071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Эталоны ответов</a:t>
            </a:r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№1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rot="10800000" flipV="1">
            <a:off x="6215074" y="1785926"/>
            <a:ext cx="1571636" cy="857256"/>
          </a:xfrm>
          <a:prstGeom prst="straightConnector1">
            <a:avLst/>
          </a:prstGeom>
          <a:ln cap="sq" cmpd="sng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1214414" y="2741269"/>
            <a:ext cx="2428892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6715140" y="3786190"/>
            <a:ext cx="128588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 flipV="1">
            <a:off x="4929190" y="6143644"/>
            <a:ext cx="278608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bowandtie.ru/wp-content/uploads/2014/07/Detali-obu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9" y="1313924"/>
            <a:ext cx="8507184" cy="54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8761" y="0"/>
            <a:ext cx="71031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i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Задание №1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6723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4563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Задание №2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63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3071834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№3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Ботинки п.76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877272"/>
            <a:ext cx="2857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1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7" b="94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b="1" i="1" dirty="0" smtClean="0">
                <a:latin typeface="Times New Roman" pitchFamily="18" charset="0"/>
                <a:cs typeface="Times New Roman" pitchFamily="18" charset="0"/>
              </a:rPr>
              <a:t>Полуботинки мужские п.74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6007403"/>
            <a:ext cx="335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2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6" b="92297" l="32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582992" cy="4429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Туфли лодочки п.94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29264"/>
            <a:ext cx="321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3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8" y="22387"/>
            <a:ext cx="83113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1417638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Туфли с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чересподъёмным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ремнем п.95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286388"/>
            <a:ext cx="300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4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9722" l="10000" r="9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7157"/>
            <a:ext cx="648072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Мокасины п.92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5572140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5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1" b="898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35" y="1242190"/>
            <a:ext cx="5345665" cy="3852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825" l="8556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6878538" cy="4578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04664"/>
            <a:ext cx="4051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УРОКА: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2642" y="1193019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Овладение опытом распознавания ассортимента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обувных товаров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классификационным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признакам;</a:t>
            </a:r>
          </a:p>
          <a:p>
            <a:pPr indent="441325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умений распознавания ассортимента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обуви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представленным образцам;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навыков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проверки качества обуви органолептическим методом, пользуясь методикой осмотра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1325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маркировкой, упаковкой, правилами размещения обуви на рабочем месте и продажи.</a:t>
            </a:r>
          </a:p>
          <a:p>
            <a:pPr marL="457200" lvl="0" indent="-457200">
              <a:buFont typeface="Wingdings" pitchFamily="2" charset="2"/>
              <a:buChar char="ü"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00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Чувяки п.99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030" y="5799725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6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0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048672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3429024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№4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Туфли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САБО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143512"/>
            <a:ext cx="300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№1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m0-tub-ru.yandex.net/i?id=191b689064b39064dfb123491939fcdc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00" b="70929" l="1715" r="98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89" b="24797"/>
          <a:stretch/>
        </p:blipFill>
        <p:spPr bwMode="auto">
          <a:xfrm>
            <a:off x="1619672" y="764704"/>
            <a:ext cx="643149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92" y="827337"/>
            <a:ext cx="8686800" cy="841248"/>
          </a:xfrm>
        </p:spPr>
        <p:txBody>
          <a:bodyPr>
            <a:normAutofit/>
          </a:bodyPr>
          <a:lstStyle/>
          <a:p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Угги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4929198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2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uzmankadin.net/wp-content/uploads/2015/01/2015-ugg-modelleri-1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94889" l="8500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БУРКИ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214950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3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otvet.imgsmail.ru/download/cb4ee6ac13648c3b29c99ec7ed781ba9_i-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6889" l="6000" r="92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41376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Сапог валяный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5143512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Образец № 4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udm-zoo.ru/upload/medialibrary/6d1/7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93750" l="8008" r="98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6009184" cy="60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Заполнение </a:t>
            </a:r>
          </a:p>
          <a:p>
            <a:pPr algn="ctr">
              <a:buNone/>
            </a:pP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ценника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0308"/>
            <a:ext cx="6768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cap="all" dirty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Задание </a:t>
            </a:r>
            <a:r>
              <a:rPr lang="ru-RU" sz="6600" b="1" i="1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№5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bbit\Desktop\img-721-145287337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1538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9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bbit\Desktop\img-721-1452873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0250"/>
            <a:ext cx="857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58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1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52933"/>
              </p:ext>
            </p:extLst>
          </p:nvPr>
        </p:nvGraphicFramePr>
        <p:xfrm>
          <a:off x="285720" y="142852"/>
          <a:ext cx="4214842" cy="6381770"/>
        </p:xfrm>
        <a:graphic>
          <a:graphicData uri="http://schemas.openxmlformats.org/drawingml/2006/table">
            <a:tbl>
              <a:tblPr/>
              <a:tblGrid>
                <a:gridCol w="4214842"/>
              </a:tblGrid>
              <a:tr h="638177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ООО «Бриг»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Сапоги зимние жен.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Натуральная кожа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Изгот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: ООО «Сарс», г. Тверь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Арт. 442860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Размеры 35,36,37,38,39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Цена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4050 руб. 00 коп.</a:t>
                      </a:r>
                      <a:endParaRPr kumimoji="0" lang="ru-R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14876" y="214290"/>
            <a:ext cx="4214842" cy="62151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249163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Подпись   __________</a:t>
            </a:r>
          </a:p>
          <a:p>
            <a:pPr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Дата 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5013176"/>
            <a:ext cx="1643074" cy="15716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25" y="84282"/>
            <a:ext cx="4464496" cy="6773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60648"/>
            <a:ext cx="4548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3200" b="1" i="1" kern="0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Критерии оценивания</a:t>
            </a:r>
            <a:endParaRPr lang="ru-RU" sz="32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581128"/>
            <a:ext cx="482453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Оценки:</a:t>
            </a:r>
          </a:p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ru-RU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24-25 </a:t>
            </a: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баллов- «5»</a:t>
            </a:r>
          </a:p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ru-RU" sz="2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22-23 </a:t>
            </a:r>
            <a:r>
              <a:rPr lang="ru-RU" sz="24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баллов- «4»</a:t>
            </a:r>
          </a:p>
          <a:p>
            <a:pPr lvl="0" algn="ctr">
              <a:lnSpc>
                <a:spcPct val="115000"/>
              </a:lnSpc>
              <a:tabLst>
                <a:tab pos="450215" algn="l"/>
              </a:tabLst>
            </a:pPr>
            <a:r>
              <a:rPr lang="ru-RU" sz="2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19-21 </a:t>
            </a:r>
            <a:r>
              <a:rPr lang="ru-RU" sz="24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баллов- «3»</a:t>
            </a:r>
            <a:endParaRPr lang="ru-RU" sz="2000" b="1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82969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правильный ответ оценивается 1 баллом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69597"/>
              </p:ext>
            </p:extLst>
          </p:nvPr>
        </p:nvGraphicFramePr>
        <p:xfrm>
          <a:off x="323528" y="1124742"/>
          <a:ext cx="8496944" cy="2727440"/>
        </p:xfrm>
        <a:graphic>
          <a:graphicData uri="http://schemas.openxmlformats.org/drawingml/2006/table">
            <a:tbl>
              <a:tblPr firstRow="1" firstCol="1" bandRow="1"/>
              <a:tblGrid>
                <a:gridCol w="2081611"/>
                <a:gridCol w="2297916"/>
                <a:gridCol w="2035806"/>
                <a:gridCol w="2081611"/>
              </a:tblGrid>
              <a:tr h="306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задание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26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  деталей обуви.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Особенности видов 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разновидностей обуви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«Обувь. Термины и определения»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вида обуви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балов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баллов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балов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бала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71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Критерии оценок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795897"/>
            <a:ext cx="9144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правильный ответ оценивается 1 баллом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Оценки: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24-25 баллов- «5»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22-23 баллов- «4»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19-21 баллов- «3»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508223"/>
              </p:ext>
            </p:extLst>
          </p:nvPr>
        </p:nvGraphicFramePr>
        <p:xfrm>
          <a:off x="331470" y="1340768"/>
          <a:ext cx="8633018" cy="3024336"/>
        </p:xfrm>
        <a:graphic>
          <a:graphicData uri="http://schemas.openxmlformats.org/drawingml/2006/table">
            <a:tbl>
              <a:tblPr firstRow="1" firstCol="1" bandRow="1"/>
              <a:tblGrid>
                <a:gridCol w="2114947"/>
                <a:gridCol w="2334716"/>
                <a:gridCol w="2068408"/>
                <a:gridCol w="2114947"/>
              </a:tblGrid>
              <a:tr h="351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задание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задание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  деталей обуви.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Особенности видов 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разновидностей обуви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«Обувь. Термины и определения»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вида обуви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балов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баллов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 балов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бала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1000" contrast="24000"/>
          </a:blip>
          <a:srcRect/>
          <a:stretch>
            <a:fillRect/>
          </a:stretch>
        </p:blipFill>
        <p:spPr bwMode="auto">
          <a:xfrm>
            <a:off x="755576" y="548680"/>
            <a:ext cx="7669516" cy="575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286861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   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№1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Напишите наименование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деталей обуви.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bbit\Desktop\Detali-obu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219200"/>
            <a:ext cx="7278238" cy="46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76672"/>
            <a:ext cx="71287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№2.</a:t>
            </a:r>
          </a:p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СООТНЕСТИ ХАРАКТЕРНЫЕ </a:t>
            </a:r>
          </a:p>
          <a:p>
            <a:pPr lvl="0" algn="ctr"/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ОСОБЕННОСТИ ВИДОВ И </a:t>
            </a:r>
          </a:p>
          <a:p>
            <a:pPr lvl="0" algn="ctr"/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РАЗНОВИДНОСТЕЙ ОБУВИ</a:t>
            </a:r>
          </a:p>
        </p:txBody>
      </p:sp>
      <p:pic>
        <p:nvPicPr>
          <p:cNvPr id="2050" name="Picture 2" descr="http://img1.liveinternet.ru/images/attach/c/0/118/14/118014267_mod_article5330546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3731124"/>
            <a:ext cx="4248472" cy="31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17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411" y="3573016"/>
            <a:ext cx="8964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А) Голенище закрывают икру, является основным видом обуви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Б) </a:t>
            </a:r>
            <a:r>
              <a:rPr lang="ru-RU" dirty="0" err="1">
                <a:latin typeface="Times New Roman"/>
                <a:ea typeface="Times New Roman"/>
              </a:rPr>
              <a:t>Берцы</a:t>
            </a:r>
            <a:r>
              <a:rPr lang="ru-RU" dirty="0">
                <a:latin typeface="Times New Roman"/>
                <a:ea typeface="Times New Roman"/>
              </a:rPr>
              <a:t> ниже лодыжки, верх не полностью закрывает тыльную поверхность стопы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В) Разновидность туфель, предназначенные для носки летом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Г) </a:t>
            </a:r>
            <a:r>
              <a:rPr lang="ru-RU" dirty="0" err="1">
                <a:latin typeface="Times New Roman"/>
                <a:ea typeface="Times New Roman"/>
              </a:rPr>
              <a:t>Берцы</a:t>
            </a:r>
            <a:r>
              <a:rPr lang="ru-RU" dirty="0">
                <a:latin typeface="Times New Roman"/>
                <a:ea typeface="Times New Roman"/>
              </a:rPr>
              <a:t> ниже лодыжки, верх закрывает всю тыльную поверхность стопы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Д) Разновидность туфель, заготовка верха состоит только из союзки, закрывающей тыльную поверхность стопы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Е) Основной вид обуви с берцами, доходящими до половины икры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Ж) Отличаются от сапог и </a:t>
            </a:r>
            <a:r>
              <a:rPr lang="ru-RU" dirty="0" err="1">
                <a:latin typeface="Times New Roman"/>
                <a:ea typeface="Times New Roman"/>
              </a:rPr>
              <a:t>полусапог</a:t>
            </a:r>
            <a:r>
              <a:rPr lang="ru-RU" dirty="0">
                <a:latin typeface="Times New Roman"/>
                <a:ea typeface="Times New Roman"/>
              </a:rPr>
              <a:t> наличием разнообразных украшений и отделок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З) </a:t>
            </a:r>
            <a:r>
              <a:rPr lang="ru-RU" dirty="0" err="1">
                <a:latin typeface="Times New Roman"/>
                <a:ea typeface="Times New Roman"/>
              </a:rPr>
              <a:t>Берцы</a:t>
            </a:r>
            <a:r>
              <a:rPr lang="ru-RU" dirty="0">
                <a:latin typeface="Times New Roman"/>
                <a:ea typeface="Times New Roman"/>
              </a:rPr>
              <a:t> закрывают лодыжку и доходят до начала икры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И) Соответствуют полуботинкам по высоте, но имеют разнообразные по форме и размерам сквозные </a:t>
            </a:r>
            <a:r>
              <a:rPr lang="ru-RU" dirty="0" smtClean="0">
                <a:latin typeface="Times New Roman"/>
                <a:ea typeface="Times New Roman"/>
              </a:rPr>
              <a:t>отверстия.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568"/>
              </p:ext>
            </p:extLst>
          </p:nvPr>
        </p:nvGraphicFramePr>
        <p:xfrm>
          <a:off x="196411" y="188640"/>
          <a:ext cx="8696069" cy="33123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27177"/>
                <a:gridCol w="3504135"/>
                <a:gridCol w="4064757"/>
              </a:tblGrid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</a:rPr>
                        <a:t>Вид, разновидность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/>
                          <a:ea typeface="Times New Roman"/>
                        </a:rPr>
                        <a:t>Указать нужную букву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Сапоги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Сапожки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Полусапоги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Полусапожки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Ботинки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Полуботинки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Туфли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Туфли летние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Пантолеты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Сандалеты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08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4357718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49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№3</a:t>
            </a:r>
            <a:r>
              <a:rPr lang="ru-RU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900" b="1" dirty="0" smtClean="0">
                <a:latin typeface="Arial" pitchFamily="34" charset="0"/>
                <a:cs typeface="Arial" pitchFamily="34" charset="0"/>
              </a:rPr>
            </a:br>
            <a:r>
              <a:rPr lang="ru-RU" sz="4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Напишите наименование обуви, с указанием номера пункта в ГОСТе 23251-83 «Обувь. Термины и определения»</a:t>
            </a:r>
            <a:br>
              <a:rPr lang="ru-RU" sz="4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1174</TotalTime>
  <Words>473</Words>
  <Application>Microsoft Office PowerPoint</Application>
  <PresentationFormat>Экран (4:3)</PresentationFormat>
  <Paragraphs>158</Paragraphs>
  <Slides>41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Презентация PowerPoint</vt:lpstr>
      <vt:lpstr> темА:  «Обувные товары»</vt:lpstr>
      <vt:lpstr>Презентация PowerPoint</vt:lpstr>
      <vt:lpstr>Презентация PowerPoint</vt:lpstr>
      <vt:lpstr>                   Задание №1        Напишите наименование                  деталей обуви.</vt:lpstr>
      <vt:lpstr>Презентация PowerPoint</vt:lpstr>
      <vt:lpstr>Презентация PowerPoint</vt:lpstr>
      <vt:lpstr>Презентация PowerPoint</vt:lpstr>
      <vt:lpstr>   Задание №3  Напишите наименование обуви, с указанием номера пункта в ГОСТе 23251-83 «Обувь. Термины и определения»  </vt:lpstr>
      <vt:lpstr>Образец № 1</vt:lpstr>
      <vt:lpstr>Образец № 2</vt:lpstr>
      <vt:lpstr>Образец № 3</vt:lpstr>
      <vt:lpstr>Образец № 4</vt:lpstr>
      <vt:lpstr>Образец № 5</vt:lpstr>
      <vt:lpstr>Образец № 6</vt:lpstr>
      <vt:lpstr> Задание № 4  Напишите правильное наименование вида обуви</vt:lpstr>
      <vt:lpstr>Образец № 1</vt:lpstr>
      <vt:lpstr>Образец № 2</vt:lpstr>
      <vt:lpstr>Образец № 3</vt:lpstr>
      <vt:lpstr>Образец № 4</vt:lpstr>
      <vt:lpstr>Эталоны ответов Задание №1</vt:lpstr>
      <vt:lpstr>Презентация PowerPoint</vt:lpstr>
      <vt:lpstr>Презентация PowerPoint</vt:lpstr>
      <vt:lpstr>Задание №3</vt:lpstr>
      <vt:lpstr>Ботинки п.76</vt:lpstr>
      <vt:lpstr>Полуботинки мужские п.74 </vt:lpstr>
      <vt:lpstr>Туфли лодочки п.94</vt:lpstr>
      <vt:lpstr>Туфли с чересподъёмным ремнем п.95</vt:lpstr>
      <vt:lpstr>Мокасины п.92</vt:lpstr>
      <vt:lpstr>Чувяки п.99</vt:lpstr>
      <vt:lpstr>Задание №4</vt:lpstr>
      <vt:lpstr>Туфли  САБО</vt:lpstr>
      <vt:lpstr>Угги</vt:lpstr>
      <vt:lpstr>БУРКИ</vt:lpstr>
      <vt:lpstr>Сапог валяный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оценок</vt:lpstr>
      <vt:lpstr>Презентация PowerPoint</vt:lpstr>
    </vt:vector>
  </TitlesOfParts>
  <Company>ГОУНПО ПЛ-6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Задание №1 Напишите наименование обуви, с указанием пункта в ГОСТе</dc:title>
  <dc:creator>Фадина</dc:creator>
  <cp:lastModifiedBy>hobbit</cp:lastModifiedBy>
  <cp:revision>73</cp:revision>
  <dcterms:created xsi:type="dcterms:W3CDTF">2011-10-27T13:09:27Z</dcterms:created>
  <dcterms:modified xsi:type="dcterms:W3CDTF">2017-11-29T16:51:36Z</dcterms:modified>
</cp:coreProperties>
</file>