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Default Extension="sldx" ContentType="application/vnd.openxmlformats-officedocument.presentationml.slide"/>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904" r:id="rId2"/>
    <p:sldMasterId id="2147483941" r:id="rId3"/>
    <p:sldMasterId id="2147483953" r:id="rId4"/>
  </p:sldMasterIdLst>
  <p:sldIdLst>
    <p:sldId id="256" r:id="rId5"/>
    <p:sldId id="291" r:id="rId6"/>
    <p:sldId id="258" r:id="rId7"/>
    <p:sldId id="259" r:id="rId8"/>
    <p:sldId id="307" r:id="rId9"/>
    <p:sldId id="310" r:id="rId10"/>
    <p:sldId id="261" r:id="rId11"/>
    <p:sldId id="262" r:id="rId12"/>
    <p:sldId id="263" r:id="rId13"/>
    <p:sldId id="290" r:id="rId14"/>
    <p:sldId id="273" r:id="rId15"/>
    <p:sldId id="275" r:id="rId16"/>
    <p:sldId id="277" r:id="rId17"/>
    <p:sldId id="293" r:id="rId18"/>
    <p:sldId id="295" r:id="rId19"/>
    <p:sldId id="279" r:id="rId20"/>
    <p:sldId id="281" r:id="rId21"/>
    <p:sldId id="296" r:id="rId22"/>
    <p:sldId id="283" r:id="rId23"/>
    <p:sldId id="285" r:id="rId24"/>
    <p:sldId id="297" r:id="rId25"/>
    <p:sldId id="287" r:id="rId26"/>
    <p:sldId id="288" r:id="rId27"/>
    <p:sldId id="298" r:id="rId28"/>
    <p:sldId id="302" r:id="rId29"/>
    <p:sldId id="299" r:id="rId30"/>
    <p:sldId id="311" r:id="rId31"/>
    <p:sldId id="312" r:id="rId32"/>
    <p:sldId id="313" r:id="rId33"/>
    <p:sldId id="314" r:id="rId34"/>
    <p:sldId id="315" r:id="rId35"/>
    <p:sldId id="316" r:id="rId36"/>
    <p:sldId id="317" r:id="rId37"/>
    <p:sldId id="318" r:id="rId38"/>
    <p:sldId id="319" r:id="rId39"/>
    <p:sldId id="320" r:id="rId40"/>
    <p:sldId id="303" r:id="rId41"/>
    <p:sldId id="304" r:id="rId42"/>
    <p:sldId id="305" r:id="rId43"/>
    <p:sldId id="308" r:id="rId44"/>
    <p:sldId id="309" r:id="rId45"/>
    <p:sldId id="321" r:id="rId46"/>
    <p:sldId id="322" r:id="rId47"/>
    <p:sldId id="323" r:id="rId48"/>
    <p:sldId id="324" r:id="rId49"/>
    <p:sldId id="325" r:id="rId50"/>
    <p:sldId id="326" r:id="rId51"/>
    <p:sldId id="327" r:id="rId52"/>
    <p:sldId id="328" r:id="rId53"/>
    <p:sldId id="329" r:id="rId54"/>
    <p:sldId id="330" r:id="rId55"/>
    <p:sldId id="331" r:id="rId56"/>
    <p:sldId id="332" r:id="rId57"/>
    <p:sldId id="333" r:id="rId58"/>
    <p:sldId id="334" r:id="rId59"/>
    <p:sldId id="335" r:id="rId6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5626" autoAdjust="0"/>
  </p:normalViewPr>
  <p:slideViewPr>
    <p:cSldViewPr>
      <p:cViewPr varScale="1">
        <p:scale>
          <a:sx n="105" d="100"/>
          <a:sy n="105" d="100"/>
        </p:scale>
        <p:origin x="-14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8938C9-D53D-429D-A293-7153C0AD3853}" type="doc">
      <dgm:prSet loTypeId="urn:microsoft.com/office/officeart/2005/8/layout/pyramid2" loCatId="list" qsTypeId="urn:microsoft.com/office/officeart/2005/8/quickstyle/3d2" qsCatId="3D" csTypeId="urn:microsoft.com/office/officeart/2005/8/colors/accent1_2" csCatId="accent1" phldr="1"/>
      <dgm:spPr/>
      <dgm:t>
        <a:bodyPr/>
        <a:lstStyle/>
        <a:p>
          <a:endParaRPr lang="ru-RU"/>
        </a:p>
      </dgm:t>
    </dgm:pt>
    <dgm:pt modelId="{FCD8C557-99E5-4CEF-94DB-A39C830C03BD}">
      <dgm:prSet phldrT="[Текст]" custT="1"/>
      <dgm:spPr/>
      <dgm:t>
        <a:bodyPr/>
        <a:lstStyle/>
        <a:p>
          <a:r>
            <a:rPr lang="ru-RU" sz="1600" b="1" smtClean="0"/>
            <a:t>Метапредметные</a:t>
          </a:r>
          <a:endParaRPr lang="ru-RU" sz="1600" b="1" dirty="0"/>
        </a:p>
      </dgm:t>
    </dgm:pt>
    <dgm:pt modelId="{287BD3DF-0A32-4508-828C-F0300B540B44}" type="parTrans" cxnId="{9C83A0EE-2818-46E1-B1D4-8C64ADD6C9AF}">
      <dgm:prSet/>
      <dgm:spPr/>
      <dgm:t>
        <a:bodyPr/>
        <a:lstStyle/>
        <a:p>
          <a:endParaRPr lang="ru-RU"/>
        </a:p>
      </dgm:t>
    </dgm:pt>
    <dgm:pt modelId="{918B03BB-3599-4523-917A-938C89A0D2C0}" type="sibTrans" cxnId="{9C83A0EE-2818-46E1-B1D4-8C64ADD6C9AF}">
      <dgm:prSet/>
      <dgm:spPr/>
      <dgm:t>
        <a:bodyPr/>
        <a:lstStyle/>
        <a:p>
          <a:endParaRPr lang="ru-RU"/>
        </a:p>
      </dgm:t>
    </dgm:pt>
    <dgm:pt modelId="{262693B5-4104-466C-893B-5A78FB8EC010}">
      <dgm:prSet phldrT="[Текст]" custT="1"/>
      <dgm:spPr/>
      <dgm:t>
        <a:bodyPr/>
        <a:lstStyle/>
        <a:p>
          <a:r>
            <a:rPr lang="ru-RU" sz="1600" b="1" smtClean="0"/>
            <a:t>Предметные</a:t>
          </a:r>
          <a:endParaRPr lang="ru-RU" sz="1600" b="1" dirty="0"/>
        </a:p>
      </dgm:t>
    </dgm:pt>
    <dgm:pt modelId="{5C28F2F7-A844-4577-8D84-D77DBFC31118}" type="parTrans" cxnId="{B9E3B3A9-7D11-4E1D-B3A2-AD101ABFE8E5}">
      <dgm:prSet/>
      <dgm:spPr/>
      <dgm:t>
        <a:bodyPr/>
        <a:lstStyle/>
        <a:p>
          <a:endParaRPr lang="ru-RU"/>
        </a:p>
      </dgm:t>
    </dgm:pt>
    <dgm:pt modelId="{6714FBE3-66F1-49F7-9459-A35B5D378D0C}" type="sibTrans" cxnId="{B9E3B3A9-7D11-4E1D-B3A2-AD101ABFE8E5}">
      <dgm:prSet/>
      <dgm:spPr/>
      <dgm:t>
        <a:bodyPr/>
        <a:lstStyle/>
        <a:p>
          <a:endParaRPr lang="ru-RU"/>
        </a:p>
      </dgm:t>
    </dgm:pt>
    <dgm:pt modelId="{185CB3AA-D177-46C6-AFE2-5F440ED79485}">
      <dgm:prSet custT="1"/>
      <dgm:spPr/>
      <dgm:t>
        <a:bodyPr/>
        <a:lstStyle/>
        <a:p>
          <a:pPr algn="ctr"/>
          <a:r>
            <a:rPr lang="ru-RU" sz="1800" b="1" dirty="0" smtClean="0">
              <a:latin typeface="Times New Roman" pitchFamily="18" charset="0"/>
              <a:cs typeface="Times New Roman" pitchFamily="18" charset="0"/>
            </a:rPr>
            <a:t>Результаты образования</a:t>
          </a:r>
          <a:endParaRPr lang="ru-RU" sz="1800" b="1" dirty="0">
            <a:latin typeface="Times New Roman" pitchFamily="18" charset="0"/>
            <a:cs typeface="Times New Roman" pitchFamily="18" charset="0"/>
          </a:endParaRPr>
        </a:p>
      </dgm:t>
    </dgm:pt>
    <dgm:pt modelId="{4027250C-F3AD-43AD-B493-C7CEA37077F6}" type="parTrans" cxnId="{0CD28185-DBF6-40A6-AF1B-2568870577F8}">
      <dgm:prSet/>
      <dgm:spPr/>
      <dgm:t>
        <a:bodyPr/>
        <a:lstStyle/>
        <a:p>
          <a:endParaRPr lang="ru-RU"/>
        </a:p>
      </dgm:t>
    </dgm:pt>
    <dgm:pt modelId="{BDADD124-5506-4E75-AAEE-E68B09E63989}" type="sibTrans" cxnId="{0CD28185-DBF6-40A6-AF1B-2568870577F8}">
      <dgm:prSet/>
      <dgm:spPr/>
      <dgm:t>
        <a:bodyPr/>
        <a:lstStyle/>
        <a:p>
          <a:endParaRPr lang="ru-RU"/>
        </a:p>
      </dgm:t>
    </dgm:pt>
    <dgm:pt modelId="{C4DA5D1F-C53D-41A1-A26F-A3E2539FC891}">
      <dgm:prSet custT="1"/>
      <dgm:spPr/>
      <dgm:t>
        <a:bodyPr/>
        <a:lstStyle/>
        <a:p>
          <a:r>
            <a:rPr lang="ru-RU" sz="1800" b="1" u="none" dirty="0" smtClean="0">
              <a:latin typeface="Times New Roman" pitchFamily="18" charset="0"/>
              <a:cs typeface="Times New Roman" pitchFamily="18" charset="0"/>
            </a:rPr>
            <a:t>Личностные</a:t>
          </a:r>
          <a:endParaRPr lang="ru-RU" sz="1800" b="1" u="none" dirty="0">
            <a:latin typeface="Times New Roman" pitchFamily="18" charset="0"/>
            <a:cs typeface="Times New Roman" pitchFamily="18" charset="0"/>
          </a:endParaRPr>
        </a:p>
      </dgm:t>
    </dgm:pt>
    <dgm:pt modelId="{C71B86E5-C216-4EC7-93DA-B7646AA92A7A}" type="parTrans" cxnId="{01E35CD5-F191-4054-BD55-7C07705B152C}">
      <dgm:prSet/>
      <dgm:spPr/>
      <dgm:t>
        <a:bodyPr/>
        <a:lstStyle/>
        <a:p>
          <a:endParaRPr lang="ru-RU"/>
        </a:p>
      </dgm:t>
    </dgm:pt>
    <dgm:pt modelId="{3F896BA6-297F-4E57-B880-9B93A54F79DC}" type="sibTrans" cxnId="{01E35CD5-F191-4054-BD55-7C07705B152C}">
      <dgm:prSet/>
      <dgm:spPr/>
      <dgm:t>
        <a:bodyPr/>
        <a:lstStyle/>
        <a:p>
          <a:endParaRPr lang="ru-RU"/>
        </a:p>
      </dgm:t>
    </dgm:pt>
    <dgm:pt modelId="{14785C99-4673-4DFC-86C9-EE1EB3F3A8AF}" type="pres">
      <dgm:prSet presAssocID="{A68938C9-D53D-429D-A293-7153C0AD3853}" presName="compositeShape" presStyleCnt="0">
        <dgm:presLayoutVars>
          <dgm:dir/>
          <dgm:resizeHandles/>
        </dgm:presLayoutVars>
      </dgm:prSet>
      <dgm:spPr/>
      <dgm:t>
        <a:bodyPr/>
        <a:lstStyle/>
        <a:p>
          <a:endParaRPr lang="ru-RU"/>
        </a:p>
      </dgm:t>
    </dgm:pt>
    <dgm:pt modelId="{AABAC941-96F7-415D-B994-0190C4CEA71B}" type="pres">
      <dgm:prSet presAssocID="{A68938C9-D53D-429D-A293-7153C0AD3853}" presName="pyramid" presStyleLbl="node1" presStyleIdx="0" presStyleCnt="1"/>
      <dgm:spPr/>
      <dgm:t>
        <a:bodyPr/>
        <a:lstStyle/>
        <a:p>
          <a:endParaRPr lang="ru-RU"/>
        </a:p>
      </dgm:t>
    </dgm:pt>
    <dgm:pt modelId="{919E7A3F-564B-47B7-A37F-08C2778D7755}" type="pres">
      <dgm:prSet presAssocID="{A68938C9-D53D-429D-A293-7153C0AD3853}" presName="theList" presStyleCnt="0"/>
      <dgm:spPr/>
      <dgm:t>
        <a:bodyPr/>
        <a:lstStyle/>
        <a:p>
          <a:endParaRPr lang="ru-RU"/>
        </a:p>
      </dgm:t>
    </dgm:pt>
    <dgm:pt modelId="{3019CDDD-FBE7-4307-9922-4345238189D7}" type="pres">
      <dgm:prSet presAssocID="{185CB3AA-D177-46C6-AFE2-5F440ED79485}" presName="aNode" presStyleLbl="fgAcc1" presStyleIdx="0" presStyleCnt="4">
        <dgm:presLayoutVars>
          <dgm:bulletEnabled val="1"/>
        </dgm:presLayoutVars>
      </dgm:prSet>
      <dgm:spPr/>
      <dgm:t>
        <a:bodyPr/>
        <a:lstStyle/>
        <a:p>
          <a:endParaRPr lang="ru-RU"/>
        </a:p>
      </dgm:t>
    </dgm:pt>
    <dgm:pt modelId="{37EC180F-1EB6-4C9B-8A8D-EA52EF77816E}" type="pres">
      <dgm:prSet presAssocID="{185CB3AA-D177-46C6-AFE2-5F440ED79485}" presName="aSpace" presStyleCnt="0"/>
      <dgm:spPr/>
      <dgm:t>
        <a:bodyPr/>
        <a:lstStyle/>
        <a:p>
          <a:endParaRPr lang="ru-RU"/>
        </a:p>
      </dgm:t>
    </dgm:pt>
    <dgm:pt modelId="{58CC7009-69C4-4BE9-A3EA-40CCDD24D2E0}" type="pres">
      <dgm:prSet presAssocID="{FCD8C557-99E5-4CEF-94DB-A39C830C03BD}" presName="aNode" presStyleLbl="fgAcc1" presStyleIdx="1" presStyleCnt="4">
        <dgm:presLayoutVars>
          <dgm:bulletEnabled val="1"/>
        </dgm:presLayoutVars>
      </dgm:prSet>
      <dgm:spPr/>
      <dgm:t>
        <a:bodyPr/>
        <a:lstStyle/>
        <a:p>
          <a:endParaRPr lang="ru-RU"/>
        </a:p>
      </dgm:t>
    </dgm:pt>
    <dgm:pt modelId="{51AD987F-2982-4BE8-BCC3-F504ABFB8896}" type="pres">
      <dgm:prSet presAssocID="{FCD8C557-99E5-4CEF-94DB-A39C830C03BD}" presName="aSpace" presStyleCnt="0"/>
      <dgm:spPr/>
      <dgm:t>
        <a:bodyPr/>
        <a:lstStyle/>
        <a:p>
          <a:endParaRPr lang="ru-RU"/>
        </a:p>
      </dgm:t>
    </dgm:pt>
    <dgm:pt modelId="{D02B753E-E96C-4138-B3CC-A794F14417DA}" type="pres">
      <dgm:prSet presAssocID="{262693B5-4104-466C-893B-5A78FB8EC010}" presName="aNode" presStyleLbl="fgAcc1" presStyleIdx="2" presStyleCnt="4">
        <dgm:presLayoutVars>
          <dgm:bulletEnabled val="1"/>
        </dgm:presLayoutVars>
      </dgm:prSet>
      <dgm:spPr/>
      <dgm:t>
        <a:bodyPr/>
        <a:lstStyle/>
        <a:p>
          <a:endParaRPr lang="ru-RU"/>
        </a:p>
      </dgm:t>
    </dgm:pt>
    <dgm:pt modelId="{793691E8-EE70-41E4-9D77-7462A36745F0}" type="pres">
      <dgm:prSet presAssocID="{262693B5-4104-466C-893B-5A78FB8EC010}" presName="aSpace" presStyleCnt="0"/>
      <dgm:spPr/>
      <dgm:t>
        <a:bodyPr/>
        <a:lstStyle/>
        <a:p>
          <a:endParaRPr lang="ru-RU"/>
        </a:p>
      </dgm:t>
    </dgm:pt>
    <dgm:pt modelId="{7D03FE69-C29D-4DF9-8F64-350257A31BD4}" type="pres">
      <dgm:prSet presAssocID="{C4DA5D1F-C53D-41A1-A26F-A3E2539FC891}" presName="aNode" presStyleLbl="fgAcc1" presStyleIdx="3" presStyleCnt="4">
        <dgm:presLayoutVars>
          <dgm:bulletEnabled val="1"/>
        </dgm:presLayoutVars>
      </dgm:prSet>
      <dgm:spPr/>
      <dgm:t>
        <a:bodyPr/>
        <a:lstStyle/>
        <a:p>
          <a:endParaRPr lang="ru-RU"/>
        </a:p>
      </dgm:t>
    </dgm:pt>
    <dgm:pt modelId="{A3F3629D-AE81-488B-8097-DD33B6A5D0E0}" type="pres">
      <dgm:prSet presAssocID="{C4DA5D1F-C53D-41A1-A26F-A3E2539FC891}" presName="aSpace" presStyleCnt="0"/>
      <dgm:spPr/>
      <dgm:t>
        <a:bodyPr/>
        <a:lstStyle/>
        <a:p>
          <a:endParaRPr lang="ru-RU"/>
        </a:p>
      </dgm:t>
    </dgm:pt>
  </dgm:ptLst>
  <dgm:cxnLst>
    <dgm:cxn modelId="{5057406C-4DE4-4832-92DA-78BFA2B1B68F}" type="presOf" srcId="{262693B5-4104-466C-893B-5A78FB8EC010}" destId="{D02B753E-E96C-4138-B3CC-A794F14417DA}" srcOrd="0" destOrd="0" presId="urn:microsoft.com/office/officeart/2005/8/layout/pyramid2"/>
    <dgm:cxn modelId="{471770A3-6F71-48CA-9D43-165F02A9EBAC}" type="presOf" srcId="{185CB3AA-D177-46C6-AFE2-5F440ED79485}" destId="{3019CDDD-FBE7-4307-9922-4345238189D7}" srcOrd="0" destOrd="0" presId="urn:microsoft.com/office/officeart/2005/8/layout/pyramid2"/>
    <dgm:cxn modelId="{B4AAF814-9AEA-41B8-ACAE-07C0AFDD547E}" type="presOf" srcId="{C4DA5D1F-C53D-41A1-A26F-A3E2539FC891}" destId="{7D03FE69-C29D-4DF9-8F64-350257A31BD4}" srcOrd="0" destOrd="0" presId="urn:microsoft.com/office/officeart/2005/8/layout/pyramid2"/>
    <dgm:cxn modelId="{01E35CD5-F191-4054-BD55-7C07705B152C}" srcId="{A68938C9-D53D-429D-A293-7153C0AD3853}" destId="{C4DA5D1F-C53D-41A1-A26F-A3E2539FC891}" srcOrd="3" destOrd="0" parTransId="{C71B86E5-C216-4EC7-93DA-B7646AA92A7A}" sibTransId="{3F896BA6-297F-4E57-B880-9B93A54F79DC}"/>
    <dgm:cxn modelId="{A8A8F7E9-CB29-48F7-B434-A525A823787D}" type="presOf" srcId="{FCD8C557-99E5-4CEF-94DB-A39C830C03BD}" destId="{58CC7009-69C4-4BE9-A3EA-40CCDD24D2E0}" srcOrd="0" destOrd="0" presId="urn:microsoft.com/office/officeart/2005/8/layout/pyramid2"/>
    <dgm:cxn modelId="{9C83A0EE-2818-46E1-B1D4-8C64ADD6C9AF}" srcId="{A68938C9-D53D-429D-A293-7153C0AD3853}" destId="{FCD8C557-99E5-4CEF-94DB-A39C830C03BD}" srcOrd="1" destOrd="0" parTransId="{287BD3DF-0A32-4508-828C-F0300B540B44}" sibTransId="{918B03BB-3599-4523-917A-938C89A0D2C0}"/>
    <dgm:cxn modelId="{24593B9F-02A0-4EEE-9DF5-9CDC5A31FC8B}" type="presOf" srcId="{A68938C9-D53D-429D-A293-7153C0AD3853}" destId="{14785C99-4673-4DFC-86C9-EE1EB3F3A8AF}" srcOrd="0" destOrd="0" presId="urn:microsoft.com/office/officeart/2005/8/layout/pyramid2"/>
    <dgm:cxn modelId="{B9E3B3A9-7D11-4E1D-B3A2-AD101ABFE8E5}" srcId="{A68938C9-D53D-429D-A293-7153C0AD3853}" destId="{262693B5-4104-466C-893B-5A78FB8EC010}" srcOrd="2" destOrd="0" parTransId="{5C28F2F7-A844-4577-8D84-D77DBFC31118}" sibTransId="{6714FBE3-66F1-49F7-9459-A35B5D378D0C}"/>
    <dgm:cxn modelId="{0CD28185-DBF6-40A6-AF1B-2568870577F8}" srcId="{A68938C9-D53D-429D-A293-7153C0AD3853}" destId="{185CB3AA-D177-46C6-AFE2-5F440ED79485}" srcOrd="0" destOrd="0" parTransId="{4027250C-F3AD-43AD-B493-C7CEA37077F6}" sibTransId="{BDADD124-5506-4E75-AAEE-E68B09E63989}"/>
    <dgm:cxn modelId="{0FA78332-0B04-44DF-9C60-269AE33C3749}" type="presParOf" srcId="{14785C99-4673-4DFC-86C9-EE1EB3F3A8AF}" destId="{AABAC941-96F7-415D-B994-0190C4CEA71B}" srcOrd="0" destOrd="0" presId="urn:microsoft.com/office/officeart/2005/8/layout/pyramid2"/>
    <dgm:cxn modelId="{28739C39-3882-4A6A-843E-3B10F49E4A3A}" type="presParOf" srcId="{14785C99-4673-4DFC-86C9-EE1EB3F3A8AF}" destId="{919E7A3F-564B-47B7-A37F-08C2778D7755}" srcOrd="1" destOrd="0" presId="urn:microsoft.com/office/officeart/2005/8/layout/pyramid2"/>
    <dgm:cxn modelId="{9B9823FA-5C8D-431A-ADBA-29A926F107E0}" type="presParOf" srcId="{919E7A3F-564B-47B7-A37F-08C2778D7755}" destId="{3019CDDD-FBE7-4307-9922-4345238189D7}" srcOrd="0" destOrd="0" presId="urn:microsoft.com/office/officeart/2005/8/layout/pyramid2"/>
    <dgm:cxn modelId="{E7578F5A-E8CF-4326-9E32-B9B0760D1785}" type="presParOf" srcId="{919E7A3F-564B-47B7-A37F-08C2778D7755}" destId="{37EC180F-1EB6-4C9B-8A8D-EA52EF77816E}" srcOrd="1" destOrd="0" presId="urn:microsoft.com/office/officeart/2005/8/layout/pyramid2"/>
    <dgm:cxn modelId="{031F929E-293D-4299-8F01-8269614E1450}" type="presParOf" srcId="{919E7A3F-564B-47B7-A37F-08C2778D7755}" destId="{58CC7009-69C4-4BE9-A3EA-40CCDD24D2E0}" srcOrd="2" destOrd="0" presId="urn:microsoft.com/office/officeart/2005/8/layout/pyramid2"/>
    <dgm:cxn modelId="{9A40954D-A13D-4DCB-9C19-593259750D33}" type="presParOf" srcId="{919E7A3F-564B-47B7-A37F-08C2778D7755}" destId="{51AD987F-2982-4BE8-BCC3-F504ABFB8896}" srcOrd="3" destOrd="0" presId="urn:microsoft.com/office/officeart/2005/8/layout/pyramid2"/>
    <dgm:cxn modelId="{3FC0E335-7799-491E-A701-5B550A7F2730}" type="presParOf" srcId="{919E7A3F-564B-47B7-A37F-08C2778D7755}" destId="{D02B753E-E96C-4138-B3CC-A794F14417DA}" srcOrd="4" destOrd="0" presId="urn:microsoft.com/office/officeart/2005/8/layout/pyramid2"/>
    <dgm:cxn modelId="{27833F65-804C-46EE-8FC4-1FE4ACF56269}" type="presParOf" srcId="{919E7A3F-564B-47B7-A37F-08C2778D7755}" destId="{793691E8-EE70-41E4-9D77-7462A36745F0}" srcOrd="5" destOrd="0" presId="urn:microsoft.com/office/officeart/2005/8/layout/pyramid2"/>
    <dgm:cxn modelId="{A37A0DEC-A98E-4F27-8AC4-D2B99D2E4200}" type="presParOf" srcId="{919E7A3F-564B-47B7-A37F-08C2778D7755}" destId="{7D03FE69-C29D-4DF9-8F64-350257A31BD4}" srcOrd="6" destOrd="0" presId="urn:microsoft.com/office/officeart/2005/8/layout/pyramid2"/>
    <dgm:cxn modelId="{B00CC37D-AE17-4A0E-A550-B8F37EFCD75B}" type="presParOf" srcId="{919E7A3F-564B-47B7-A37F-08C2778D7755}" destId="{A3F3629D-AE81-488B-8097-DD33B6A5D0E0}" srcOrd="7" destOrd="0" presId="urn:microsoft.com/office/officeart/2005/8/layout/pyramid2"/>
  </dgm:cxnLst>
  <dgm:bg/>
  <dgm:whole>
    <a:ln w="57150"/>
  </dgm:whole>
</dgm:dataModel>
</file>

<file path=ppt/diagrams/data2.xml><?xml version="1.0" encoding="utf-8"?>
<dgm:dataModel xmlns:dgm="http://schemas.openxmlformats.org/drawingml/2006/diagram" xmlns:a="http://schemas.openxmlformats.org/drawingml/2006/main">
  <dgm:ptLst>
    <dgm:pt modelId="{8DF77BF1-B946-4276-8B50-726604FD4AA1}" type="doc">
      <dgm:prSet loTypeId="urn:microsoft.com/office/officeart/2005/8/layout/pyramid2" loCatId="pyramid" qsTypeId="urn:microsoft.com/office/officeart/2005/8/quickstyle/3d2" qsCatId="3D" csTypeId="urn:microsoft.com/office/officeart/2005/8/colors/accent1_2" csCatId="accent1"/>
      <dgm:spPr/>
      <dgm:t>
        <a:bodyPr/>
        <a:lstStyle/>
        <a:p>
          <a:endParaRPr lang="ru-RU"/>
        </a:p>
      </dgm:t>
    </dgm:pt>
    <dgm:pt modelId="{686AF2D6-E4D3-4498-A3D1-B23D031DD557}">
      <dgm:prSet/>
      <dgm:spPr/>
      <dgm:t>
        <a:bodyPr/>
        <a:lstStyle/>
        <a:p>
          <a:pPr rtl="0"/>
          <a:r>
            <a:rPr lang="ru-RU" dirty="0" smtClean="0"/>
            <a:t>Урок открытия нового знания</a:t>
          </a:r>
          <a:endParaRPr lang="ru-RU" dirty="0"/>
        </a:p>
      </dgm:t>
    </dgm:pt>
    <dgm:pt modelId="{DC61507F-6F7E-4061-B25C-F75694AC9B12}" type="parTrans" cxnId="{9B75A63B-1928-43ED-97A2-2509A4CA6535}">
      <dgm:prSet/>
      <dgm:spPr/>
      <dgm:t>
        <a:bodyPr/>
        <a:lstStyle/>
        <a:p>
          <a:endParaRPr lang="ru-RU"/>
        </a:p>
      </dgm:t>
    </dgm:pt>
    <dgm:pt modelId="{CF745E91-0DDF-44CC-9100-B136D539347C}" type="sibTrans" cxnId="{9B75A63B-1928-43ED-97A2-2509A4CA6535}">
      <dgm:prSet/>
      <dgm:spPr/>
      <dgm:t>
        <a:bodyPr/>
        <a:lstStyle/>
        <a:p>
          <a:endParaRPr lang="ru-RU"/>
        </a:p>
      </dgm:t>
    </dgm:pt>
    <dgm:pt modelId="{413E0E4E-E75B-441B-B094-DDD5F888C663}">
      <dgm:prSet/>
      <dgm:spPr/>
      <dgm:t>
        <a:bodyPr/>
        <a:lstStyle/>
        <a:p>
          <a:pPr rtl="0"/>
          <a:r>
            <a:rPr lang="ru-RU" dirty="0" smtClean="0"/>
            <a:t>Урок рефлексии</a:t>
          </a:r>
          <a:r>
            <a:rPr lang="ru-RU" b="1" dirty="0" smtClean="0"/>
            <a:t> </a:t>
          </a:r>
          <a:endParaRPr lang="ru-RU" dirty="0"/>
        </a:p>
      </dgm:t>
    </dgm:pt>
    <dgm:pt modelId="{7D173F91-A862-42AE-B716-E429A29A3CC8}" type="parTrans" cxnId="{B1B64C24-5794-4884-AA18-F1F1DC0E4EAF}">
      <dgm:prSet/>
      <dgm:spPr/>
      <dgm:t>
        <a:bodyPr/>
        <a:lstStyle/>
        <a:p>
          <a:endParaRPr lang="ru-RU"/>
        </a:p>
      </dgm:t>
    </dgm:pt>
    <dgm:pt modelId="{7344038E-6089-44BD-9CB9-FE7A5BDF353B}" type="sibTrans" cxnId="{B1B64C24-5794-4884-AA18-F1F1DC0E4EAF}">
      <dgm:prSet/>
      <dgm:spPr/>
      <dgm:t>
        <a:bodyPr/>
        <a:lstStyle/>
        <a:p>
          <a:endParaRPr lang="ru-RU"/>
        </a:p>
      </dgm:t>
    </dgm:pt>
    <dgm:pt modelId="{C2DE5D2F-6C14-41DD-8368-7D415A52013F}">
      <dgm:prSet/>
      <dgm:spPr/>
      <dgm:t>
        <a:bodyPr/>
        <a:lstStyle/>
        <a:p>
          <a:pPr rtl="0"/>
          <a:r>
            <a:rPr lang="ru-RU" dirty="0" smtClean="0"/>
            <a:t>Урок общеметодологической направленности </a:t>
          </a:r>
          <a:endParaRPr lang="ru-RU" dirty="0"/>
        </a:p>
      </dgm:t>
    </dgm:pt>
    <dgm:pt modelId="{189F3EC4-FB19-433D-9F54-E33D6AF53D1C}" type="parTrans" cxnId="{686E594D-5BDB-4619-9596-54CA01E693DE}">
      <dgm:prSet/>
      <dgm:spPr/>
      <dgm:t>
        <a:bodyPr/>
        <a:lstStyle/>
        <a:p>
          <a:endParaRPr lang="ru-RU"/>
        </a:p>
      </dgm:t>
    </dgm:pt>
    <dgm:pt modelId="{FE9AA4E6-5118-498F-BD37-96AB0E54F7BC}" type="sibTrans" cxnId="{686E594D-5BDB-4619-9596-54CA01E693DE}">
      <dgm:prSet/>
      <dgm:spPr/>
      <dgm:t>
        <a:bodyPr/>
        <a:lstStyle/>
        <a:p>
          <a:endParaRPr lang="ru-RU"/>
        </a:p>
      </dgm:t>
    </dgm:pt>
    <dgm:pt modelId="{C31F1ED4-AEEC-40E8-9411-042E8E72279E}">
      <dgm:prSet/>
      <dgm:spPr/>
      <dgm:t>
        <a:bodyPr/>
        <a:lstStyle/>
        <a:p>
          <a:pPr rtl="0"/>
          <a:r>
            <a:rPr lang="ru-RU" dirty="0" smtClean="0"/>
            <a:t>Урок развивающего контроля</a:t>
          </a:r>
          <a:endParaRPr lang="ru-RU" dirty="0"/>
        </a:p>
      </dgm:t>
    </dgm:pt>
    <dgm:pt modelId="{49B5D029-4DF6-42DA-A519-7262420FEB78}" type="parTrans" cxnId="{0E56240A-0EF9-43F6-90A9-3E8D8D30762C}">
      <dgm:prSet/>
      <dgm:spPr/>
      <dgm:t>
        <a:bodyPr/>
        <a:lstStyle/>
        <a:p>
          <a:endParaRPr lang="ru-RU"/>
        </a:p>
      </dgm:t>
    </dgm:pt>
    <dgm:pt modelId="{717FA34C-44DC-4A13-9A8B-6715E3C804B6}" type="sibTrans" cxnId="{0E56240A-0EF9-43F6-90A9-3E8D8D30762C}">
      <dgm:prSet/>
      <dgm:spPr/>
      <dgm:t>
        <a:bodyPr/>
        <a:lstStyle/>
        <a:p>
          <a:endParaRPr lang="ru-RU"/>
        </a:p>
      </dgm:t>
    </dgm:pt>
    <dgm:pt modelId="{09791272-52D0-4975-91A8-1F7842C8D109}" type="pres">
      <dgm:prSet presAssocID="{8DF77BF1-B946-4276-8B50-726604FD4AA1}" presName="compositeShape" presStyleCnt="0">
        <dgm:presLayoutVars>
          <dgm:dir/>
          <dgm:resizeHandles/>
        </dgm:presLayoutVars>
      </dgm:prSet>
      <dgm:spPr/>
      <dgm:t>
        <a:bodyPr/>
        <a:lstStyle/>
        <a:p>
          <a:endParaRPr lang="ru-RU"/>
        </a:p>
      </dgm:t>
    </dgm:pt>
    <dgm:pt modelId="{9D32FAAB-E5C3-4152-A021-A1CDF57F3D37}" type="pres">
      <dgm:prSet presAssocID="{8DF77BF1-B946-4276-8B50-726604FD4AA1}" presName="pyramid" presStyleLbl="node1" presStyleIdx="0" presStyleCnt="1"/>
      <dgm:spPr/>
    </dgm:pt>
    <dgm:pt modelId="{842383E2-EB27-4AED-9B89-C181F07454EC}" type="pres">
      <dgm:prSet presAssocID="{8DF77BF1-B946-4276-8B50-726604FD4AA1}" presName="theList" presStyleCnt="0"/>
      <dgm:spPr/>
    </dgm:pt>
    <dgm:pt modelId="{6A727FA5-CBFF-4D89-87B5-CAF1370B7C78}" type="pres">
      <dgm:prSet presAssocID="{686AF2D6-E4D3-4498-A3D1-B23D031DD557}" presName="aNode" presStyleLbl="fgAcc1" presStyleIdx="0" presStyleCnt="4">
        <dgm:presLayoutVars>
          <dgm:bulletEnabled val="1"/>
        </dgm:presLayoutVars>
      </dgm:prSet>
      <dgm:spPr/>
      <dgm:t>
        <a:bodyPr/>
        <a:lstStyle/>
        <a:p>
          <a:endParaRPr lang="ru-RU"/>
        </a:p>
      </dgm:t>
    </dgm:pt>
    <dgm:pt modelId="{62F173C6-B440-4E54-BA67-DC21188B03A9}" type="pres">
      <dgm:prSet presAssocID="{686AF2D6-E4D3-4498-A3D1-B23D031DD557}" presName="aSpace" presStyleCnt="0"/>
      <dgm:spPr/>
    </dgm:pt>
    <dgm:pt modelId="{5E741F1C-2141-48F0-9186-52438C5B8C76}" type="pres">
      <dgm:prSet presAssocID="{413E0E4E-E75B-441B-B094-DDD5F888C663}" presName="aNode" presStyleLbl="fgAcc1" presStyleIdx="1" presStyleCnt="4">
        <dgm:presLayoutVars>
          <dgm:bulletEnabled val="1"/>
        </dgm:presLayoutVars>
      </dgm:prSet>
      <dgm:spPr/>
      <dgm:t>
        <a:bodyPr/>
        <a:lstStyle/>
        <a:p>
          <a:endParaRPr lang="ru-RU"/>
        </a:p>
      </dgm:t>
    </dgm:pt>
    <dgm:pt modelId="{CB9F35B6-B5DB-4EA6-8C96-182246BDA43B}" type="pres">
      <dgm:prSet presAssocID="{413E0E4E-E75B-441B-B094-DDD5F888C663}" presName="aSpace" presStyleCnt="0"/>
      <dgm:spPr/>
    </dgm:pt>
    <dgm:pt modelId="{9F6C1DC8-A625-4206-B230-A1F5FDE49B58}" type="pres">
      <dgm:prSet presAssocID="{C2DE5D2F-6C14-41DD-8368-7D415A52013F}" presName="aNode" presStyleLbl="fgAcc1" presStyleIdx="2" presStyleCnt="4">
        <dgm:presLayoutVars>
          <dgm:bulletEnabled val="1"/>
        </dgm:presLayoutVars>
      </dgm:prSet>
      <dgm:spPr/>
      <dgm:t>
        <a:bodyPr/>
        <a:lstStyle/>
        <a:p>
          <a:endParaRPr lang="ru-RU"/>
        </a:p>
      </dgm:t>
    </dgm:pt>
    <dgm:pt modelId="{05BB88A3-A3F0-4311-9084-793E0A393DC1}" type="pres">
      <dgm:prSet presAssocID="{C2DE5D2F-6C14-41DD-8368-7D415A52013F}" presName="aSpace" presStyleCnt="0"/>
      <dgm:spPr/>
    </dgm:pt>
    <dgm:pt modelId="{E90D1F2B-27BD-4690-B34F-611CFC06EC4A}" type="pres">
      <dgm:prSet presAssocID="{C31F1ED4-AEEC-40E8-9411-042E8E72279E}" presName="aNode" presStyleLbl="fgAcc1" presStyleIdx="3" presStyleCnt="4">
        <dgm:presLayoutVars>
          <dgm:bulletEnabled val="1"/>
        </dgm:presLayoutVars>
      </dgm:prSet>
      <dgm:spPr/>
      <dgm:t>
        <a:bodyPr/>
        <a:lstStyle/>
        <a:p>
          <a:endParaRPr lang="ru-RU"/>
        </a:p>
      </dgm:t>
    </dgm:pt>
    <dgm:pt modelId="{287B914F-9FF4-49D2-8ECB-72CC42093636}" type="pres">
      <dgm:prSet presAssocID="{C31F1ED4-AEEC-40E8-9411-042E8E72279E}" presName="aSpace" presStyleCnt="0"/>
      <dgm:spPr/>
    </dgm:pt>
  </dgm:ptLst>
  <dgm:cxnLst>
    <dgm:cxn modelId="{686E594D-5BDB-4619-9596-54CA01E693DE}" srcId="{8DF77BF1-B946-4276-8B50-726604FD4AA1}" destId="{C2DE5D2F-6C14-41DD-8368-7D415A52013F}" srcOrd="2" destOrd="0" parTransId="{189F3EC4-FB19-433D-9F54-E33D6AF53D1C}" sibTransId="{FE9AA4E6-5118-498F-BD37-96AB0E54F7BC}"/>
    <dgm:cxn modelId="{9B4276FD-0619-4F7F-99C1-45CC0FE67ABE}" type="presOf" srcId="{C31F1ED4-AEEC-40E8-9411-042E8E72279E}" destId="{E90D1F2B-27BD-4690-B34F-611CFC06EC4A}" srcOrd="0" destOrd="0" presId="urn:microsoft.com/office/officeart/2005/8/layout/pyramid2"/>
    <dgm:cxn modelId="{0E56240A-0EF9-43F6-90A9-3E8D8D30762C}" srcId="{8DF77BF1-B946-4276-8B50-726604FD4AA1}" destId="{C31F1ED4-AEEC-40E8-9411-042E8E72279E}" srcOrd="3" destOrd="0" parTransId="{49B5D029-4DF6-42DA-A519-7262420FEB78}" sibTransId="{717FA34C-44DC-4A13-9A8B-6715E3C804B6}"/>
    <dgm:cxn modelId="{147C4B0B-6472-45D1-BBAD-EB5314E08ED2}" type="presOf" srcId="{413E0E4E-E75B-441B-B094-DDD5F888C663}" destId="{5E741F1C-2141-48F0-9186-52438C5B8C76}" srcOrd="0" destOrd="0" presId="urn:microsoft.com/office/officeart/2005/8/layout/pyramid2"/>
    <dgm:cxn modelId="{9EAFF845-C2A1-4C3B-83FB-BE9D40901649}" type="presOf" srcId="{8DF77BF1-B946-4276-8B50-726604FD4AA1}" destId="{09791272-52D0-4975-91A8-1F7842C8D109}" srcOrd="0" destOrd="0" presId="urn:microsoft.com/office/officeart/2005/8/layout/pyramid2"/>
    <dgm:cxn modelId="{06A4F72D-A3DD-4736-8711-8F2F76CC945E}" type="presOf" srcId="{C2DE5D2F-6C14-41DD-8368-7D415A52013F}" destId="{9F6C1DC8-A625-4206-B230-A1F5FDE49B58}" srcOrd="0" destOrd="0" presId="urn:microsoft.com/office/officeart/2005/8/layout/pyramid2"/>
    <dgm:cxn modelId="{B1B64C24-5794-4884-AA18-F1F1DC0E4EAF}" srcId="{8DF77BF1-B946-4276-8B50-726604FD4AA1}" destId="{413E0E4E-E75B-441B-B094-DDD5F888C663}" srcOrd="1" destOrd="0" parTransId="{7D173F91-A862-42AE-B716-E429A29A3CC8}" sibTransId="{7344038E-6089-44BD-9CB9-FE7A5BDF353B}"/>
    <dgm:cxn modelId="{E59B530D-6842-4164-9C17-4EAD9CB9800C}" type="presOf" srcId="{686AF2D6-E4D3-4498-A3D1-B23D031DD557}" destId="{6A727FA5-CBFF-4D89-87B5-CAF1370B7C78}" srcOrd="0" destOrd="0" presId="urn:microsoft.com/office/officeart/2005/8/layout/pyramid2"/>
    <dgm:cxn modelId="{9B75A63B-1928-43ED-97A2-2509A4CA6535}" srcId="{8DF77BF1-B946-4276-8B50-726604FD4AA1}" destId="{686AF2D6-E4D3-4498-A3D1-B23D031DD557}" srcOrd="0" destOrd="0" parTransId="{DC61507F-6F7E-4061-B25C-F75694AC9B12}" sibTransId="{CF745E91-0DDF-44CC-9100-B136D539347C}"/>
    <dgm:cxn modelId="{D718137A-9BAE-4EAC-8704-0B18CB60B291}" type="presParOf" srcId="{09791272-52D0-4975-91A8-1F7842C8D109}" destId="{9D32FAAB-E5C3-4152-A021-A1CDF57F3D37}" srcOrd="0" destOrd="0" presId="urn:microsoft.com/office/officeart/2005/8/layout/pyramid2"/>
    <dgm:cxn modelId="{B9D0B5D4-67EF-480B-B274-FD3A2F2B1689}" type="presParOf" srcId="{09791272-52D0-4975-91A8-1F7842C8D109}" destId="{842383E2-EB27-4AED-9B89-C181F07454EC}" srcOrd="1" destOrd="0" presId="urn:microsoft.com/office/officeart/2005/8/layout/pyramid2"/>
    <dgm:cxn modelId="{39E8CB24-6DB6-4DA6-B9B2-7793E7B768B5}" type="presParOf" srcId="{842383E2-EB27-4AED-9B89-C181F07454EC}" destId="{6A727FA5-CBFF-4D89-87B5-CAF1370B7C78}" srcOrd="0" destOrd="0" presId="urn:microsoft.com/office/officeart/2005/8/layout/pyramid2"/>
    <dgm:cxn modelId="{E67DDA35-74AB-43C9-B808-171C618CCF06}" type="presParOf" srcId="{842383E2-EB27-4AED-9B89-C181F07454EC}" destId="{62F173C6-B440-4E54-BA67-DC21188B03A9}" srcOrd="1" destOrd="0" presId="urn:microsoft.com/office/officeart/2005/8/layout/pyramid2"/>
    <dgm:cxn modelId="{02697FC9-9DFC-4178-9134-D2567EA6AE47}" type="presParOf" srcId="{842383E2-EB27-4AED-9B89-C181F07454EC}" destId="{5E741F1C-2141-48F0-9186-52438C5B8C76}" srcOrd="2" destOrd="0" presId="urn:microsoft.com/office/officeart/2005/8/layout/pyramid2"/>
    <dgm:cxn modelId="{67967314-20B7-4977-B42B-343179BA5FBE}" type="presParOf" srcId="{842383E2-EB27-4AED-9B89-C181F07454EC}" destId="{CB9F35B6-B5DB-4EA6-8C96-182246BDA43B}" srcOrd="3" destOrd="0" presId="urn:microsoft.com/office/officeart/2005/8/layout/pyramid2"/>
    <dgm:cxn modelId="{7F5CBDE1-58F4-404D-BD8D-D0E4BD96ACFE}" type="presParOf" srcId="{842383E2-EB27-4AED-9B89-C181F07454EC}" destId="{9F6C1DC8-A625-4206-B230-A1F5FDE49B58}" srcOrd="4" destOrd="0" presId="urn:microsoft.com/office/officeart/2005/8/layout/pyramid2"/>
    <dgm:cxn modelId="{DF6CD555-8586-4E1B-A013-DC662D11EF19}" type="presParOf" srcId="{842383E2-EB27-4AED-9B89-C181F07454EC}" destId="{05BB88A3-A3F0-4311-9084-793E0A393DC1}" srcOrd="5" destOrd="0" presId="urn:microsoft.com/office/officeart/2005/8/layout/pyramid2"/>
    <dgm:cxn modelId="{E51FF629-023C-4D2A-A7E7-452041243792}" type="presParOf" srcId="{842383E2-EB27-4AED-9B89-C181F07454EC}" destId="{E90D1F2B-27BD-4690-B34F-611CFC06EC4A}" srcOrd="6" destOrd="0" presId="urn:microsoft.com/office/officeart/2005/8/layout/pyramid2"/>
    <dgm:cxn modelId="{90C772D9-6D75-418F-AE4E-9070E35A4014}" type="presParOf" srcId="{842383E2-EB27-4AED-9B89-C181F07454EC}" destId="{287B914F-9FF4-49D2-8ECB-72CC42093636}" srcOrd="7" destOrd="0" presId="urn:microsoft.com/office/officeart/2005/8/layout/pyramid2"/>
  </dgm:cxnLst>
  <dgm:bg/>
  <dgm:whole/>
</dgm:dataModel>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2" descr="K:\ProPowerPoint\Шаблоны\В работе\Большой мир\Bigmir1.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ctrTitle"/>
          </p:nvPr>
        </p:nvSpPr>
        <p:spPr>
          <a:xfrm>
            <a:off x="3995936" y="188640"/>
            <a:ext cx="5148064" cy="576064"/>
          </a:xfrm>
        </p:spPr>
        <p:txBody>
          <a:bodyPr/>
          <a:lstStyle/>
          <a:p>
            <a:r>
              <a:rPr lang="ru-RU" smtClean="0"/>
              <a:t>Образец заголовка</a:t>
            </a:r>
            <a:endParaRPr lang="ru-RU" dirty="0"/>
          </a:p>
        </p:txBody>
      </p:sp>
      <p:sp>
        <p:nvSpPr>
          <p:cNvPr id="3" name="Подзаголовок 2"/>
          <p:cNvSpPr>
            <a:spLocks noGrp="1"/>
          </p:cNvSpPr>
          <p:nvPr>
            <p:ph type="subTitle" idx="1"/>
          </p:nvPr>
        </p:nvSpPr>
        <p:spPr>
          <a:xfrm>
            <a:off x="2743200" y="5805264"/>
            <a:ext cx="6400800" cy="792088"/>
          </a:xfrm>
        </p:spPr>
        <p:txBody>
          <a:bodyPr>
            <a:normAutofit/>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fld id="{616B52B4-15BD-473D-B7EC-7AD51CED84B6}" type="datetimeFigureOut">
              <a:rPr lang="ru-RU" smtClean="0"/>
              <a:pPr/>
              <a:t>25.02.2017</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fld id="{64319595-FB4A-4085-9DE5-22E2AF30A98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fld id="{616B52B4-15BD-473D-B7EC-7AD51CED84B6}" type="datetimeFigureOut">
              <a:rPr lang="ru-RU" smtClean="0"/>
              <a:pPr/>
              <a:t>25.02.2017</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fld id="{64319595-FB4A-4085-9DE5-22E2AF30A989}"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ru-RU" smtClean="0"/>
              <a:t>Образец заголовка</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lvl1pPr>
              <a:defRPr/>
            </a:lvl1pPr>
          </a:lstStyle>
          <a:p>
            <a:fld id="{616B52B4-15BD-473D-B7EC-7AD51CED84B6}" type="datetimeFigureOut">
              <a:rPr lang="ru-RU" smtClean="0"/>
              <a:pPr/>
              <a:t>25.02.2017</a:t>
            </a:fld>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64319595-FB4A-4085-9DE5-22E2AF30A989}" type="slidenum">
              <a:rPr lang="ru-RU" smtClean="0"/>
              <a:pPr/>
              <a:t>‹#›</a:t>
            </a:fld>
            <a:endParaRPr lang="ru-RU"/>
          </a:p>
        </p:txBody>
      </p:sp>
    </p:spTree>
    <p:extLst>
      <p:ext uri="{BB962C8B-B14F-4D97-AF65-F5344CB8AC3E}">
        <p14:creationId xmlns="" xmlns:p14="http://schemas.microsoft.com/office/powerpoint/2010/main" val="287441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fld id="{616B52B4-15BD-473D-B7EC-7AD51CED84B6}" type="datetimeFigureOut">
              <a:rPr lang="ru-RU" smtClean="0"/>
              <a:pPr/>
              <a:t>25.02.2017</a:t>
            </a:fld>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64319595-FB4A-4085-9DE5-22E2AF30A989}" type="slidenum">
              <a:rPr lang="ru-RU" smtClean="0"/>
              <a:pPr/>
              <a:t>‹#›</a:t>
            </a:fld>
            <a:endParaRPr lang="ru-RU"/>
          </a:p>
        </p:txBody>
      </p:sp>
    </p:spTree>
    <p:extLst>
      <p:ext uri="{BB962C8B-B14F-4D97-AF65-F5344CB8AC3E}">
        <p14:creationId xmlns="" xmlns:p14="http://schemas.microsoft.com/office/powerpoint/2010/main" val="1729932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fld id="{616B52B4-15BD-473D-B7EC-7AD51CED84B6}" type="datetimeFigureOut">
              <a:rPr lang="ru-RU" smtClean="0"/>
              <a:pPr/>
              <a:t>25.02.2017</a:t>
            </a:fld>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64319595-FB4A-4085-9DE5-22E2AF30A989}" type="slidenum">
              <a:rPr lang="ru-RU" smtClean="0"/>
              <a:pPr/>
              <a:t>‹#›</a:t>
            </a:fld>
            <a:endParaRPr lang="ru-RU"/>
          </a:p>
        </p:txBody>
      </p:sp>
    </p:spTree>
    <p:extLst>
      <p:ext uri="{BB962C8B-B14F-4D97-AF65-F5344CB8AC3E}">
        <p14:creationId xmlns="" xmlns:p14="http://schemas.microsoft.com/office/powerpoint/2010/main" val="2781085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990600"/>
            <a:ext cx="4038600" cy="60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990600"/>
            <a:ext cx="4038600" cy="60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lvl1pPr>
              <a:defRPr/>
            </a:lvl1pPr>
          </a:lstStyle>
          <a:p>
            <a:fld id="{616B52B4-15BD-473D-B7EC-7AD51CED84B6}" type="datetimeFigureOut">
              <a:rPr lang="ru-RU" smtClean="0"/>
              <a:pPr/>
              <a:t>25.02.2017</a:t>
            </a:fld>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64319595-FB4A-4085-9DE5-22E2AF30A989}" type="slidenum">
              <a:rPr lang="ru-RU" smtClean="0"/>
              <a:pPr/>
              <a:t>‹#›</a:t>
            </a:fld>
            <a:endParaRPr lang="ru-RU"/>
          </a:p>
        </p:txBody>
      </p:sp>
    </p:spTree>
    <p:extLst>
      <p:ext uri="{BB962C8B-B14F-4D97-AF65-F5344CB8AC3E}">
        <p14:creationId xmlns="" xmlns:p14="http://schemas.microsoft.com/office/powerpoint/2010/main" val="848298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lvl1pPr>
              <a:defRPr/>
            </a:lvl1pPr>
          </a:lstStyle>
          <a:p>
            <a:fld id="{616B52B4-15BD-473D-B7EC-7AD51CED84B6}" type="datetimeFigureOut">
              <a:rPr lang="ru-RU" smtClean="0"/>
              <a:pPr/>
              <a:t>25.02.2017</a:t>
            </a:fld>
            <a:endParaRPr lang="ru-RU"/>
          </a:p>
        </p:txBody>
      </p:sp>
      <p:sp>
        <p:nvSpPr>
          <p:cNvPr id="8" name="Footer Placeholder 7"/>
          <p:cNvSpPr>
            <a:spLocks noGrp="1"/>
          </p:cNvSpPr>
          <p:nvPr>
            <p:ph type="ftr" sz="quarter" idx="11"/>
          </p:nvPr>
        </p:nvSpPr>
        <p:spPr/>
        <p:txBody>
          <a:bodyPr/>
          <a:lstStyle>
            <a:lvl1pPr>
              <a:defRPr/>
            </a:lvl1pPr>
          </a:lstStyle>
          <a:p>
            <a:endParaRPr lang="ru-RU"/>
          </a:p>
        </p:txBody>
      </p:sp>
      <p:sp>
        <p:nvSpPr>
          <p:cNvPr id="9" name="Slide Number Placeholder 8"/>
          <p:cNvSpPr>
            <a:spLocks noGrp="1"/>
          </p:cNvSpPr>
          <p:nvPr>
            <p:ph type="sldNum" sz="quarter" idx="12"/>
          </p:nvPr>
        </p:nvSpPr>
        <p:spPr/>
        <p:txBody>
          <a:bodyPr/>
          <a:lstStyle>
            <a:lvl1pPr>
              <a:defRPr/>
            </a:lvl1pPr>
          </a:lstStyle>
          <a:p>
            <a:fld id="{64319595-FB4A-4085-9DE5-22E2AF30A989}" type="slidenum">
              <a:rPr lang="ru-RU" smtClean="0"/>
              <a:pPr/>
              <a:t>‹#›</a:t>
            </a:fld>
            <a:endParaRPr lang="ru-RU"/>
          </a:p>
        </p:txBody>
      </p:sp>
    </p:spTree>
    <p:extLst>
      <p:ext uri="{BB962C8B-B14F-4D97-AF65-F5344CB8AC3E}">
        <p14:creationId xmlns="" xmlns:p14="http://schemas.microsoft.com/office/powerpoint/2010/main" val="4200893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lvl1pPr>
              <a:defRPr/>
            </a:lvl1pPr>
          </a:lstStyle>
          <a:p>
            <a:fld id="{616B52B4-15BD-473D-B7EC-7AD51CED84B6}" type="datetimeFigureOut">
              <a:rPr lang="ru-RU" smtClean="0"/>
              <a:pPr/>
              <a:t>25.02.2017</a:t>
            </a:fld>
            <a:endParaRPr lang="ru-RU"/>
          </a:p>
        </p:txBody>
      </p:sp>
      <p:sp>
        <p:nvSpPr>
          <p:cNvPr id="4" name="Footer Placeholder 3"/>
          <p:cNvSpPr>
            <a:spLocks noGrp="1"/>
          </p:cNvSpPr>
          <p:nvPr>
            <p:ph type="ftr" sz="quarter" idx="11"/>
          </p:nvPr>
        </p:nvSpPr>
        <p:spPr/>
        <p:txBody>
          <a:bodyPr/>
          <a:lstStyle>
            <a:lvl1pPr>
              <a:defRPr/>
            </a:lvl1pPr>
          </a:lstStyle>
          <a:p>
            <a:endParaRPr lang="ru-RU"/>
          </a:p>
        </p:txBody>
      </p:sp>
      <p:sp>
        <p:nvSpPr>
          <p:cNvPr id="5" name="Slide Number Placeholder 4"/>
          <p:cNvSpPr>
            <a:spLocks noGrp="1"/>
          </p:cNvSpPr>
          <p:nvPr>
            <p:ph type="sldNum" sz="quarter" idx="12"/>
          </p:nvPr>
        </p:nvSpPr>
        <p:spPr/>
        <p:txBody>
          <a:bodyPr/>
          <a:lstStyle>
            <a:lvl1pPr>
              <a:defRPr/>
            </a:lvl1pPr>
          </a:lstStyle>
          <a:p>
            <a:fld id="{64319595-FB4A-4085-9DE5-22E2AF30A989}" type="slidenum">
              <a:rPr lang="ru-RU" smtClean="0"/>
              <a:pPr/>
              <a:t>‹#›</a:t>
            </a:fld>
            <a:endParaRPr lang="ru-RU"/>
          </a:p>
        </p:txBody>
      </p:sp>
    </p:spTree>
    <p:extLst>
      <p:ext uri="{BB962C8B-B14F-4D97-AF65-F5344CB8AC3E}">
        <p14:creationId xmlns="" xmlns:p14="http://schemas.microsoft.com/office/powerpoint/2010/main" val="19216043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16B52B4-15BD-473D-B7EC-7AD51CED84B6}" type="datetimeFigureOut">
              <a:rPr lang="ru-RU" smtClean="0"/>
              <a:pPr/>
              <a:t>25.02.2017</a:t>
            </a:fld>
            <a:endParaRPr lang="ru-RU"/>
          </a:p>
        </p:txBody>
      </p:sp>
      <p:sp>
        <p:nvSpPr>
          <p:cNvPr id="3" name="Footer Placeholder 2"/>
          <p:cNvSpPr>
            <a:spLocks noGrp="1"/>
          </p:cNvSpPr>
          <p:nvPr>
            <p:ph type="ftr" sz="quarter" idx="11"/>
          </p:nvPr>
        </p:nvSpPr>
        <p:spPr/>
        <p:txBody>
          <a:bodyPr/>
          <a:lstStyle>
            <a:lvl1pPr>
              <a:defRPr/>
            </a:lvl1pPr>
          </a:lstStyle>
          <a:p>
            <a:endParaRPr lang="ru-RU"/>
          </a:p>
        </p:txBody>
      </p:sp>
      <p:sp>
        <p:nvSpPr>
          <p:cNvPr id="4" name="Slide Number Placeholder 3"/>
          <p:cNvSpPr>
            <a:spLocks noGrp="1"/>
          </p:cNvSpPr>
          <p:nvPr>
            <p:ph type="sldNum" sz="quarter" idx="12"/>
          </p:nvPr>
        </p:nvSpPr>
        <p:spPr/>
        <p:txBody>
          <a:bodyPr/>
          <a:lstStyle>
            <a:lvl1pPr>
              <a:defRPr/>
            </a:lvl1pPr>
          </a:lstStyle>
          <a:p>
            <a:fld id="{64319595-FB4A-4085-9DE5-22E2AF30A989}" type="slidenum">
              <a:rPr lang="ru-RU" smtClean="0"/>
              <a:pPr/>
              <a:t>‹#›</a:t>
            </a:fld>
            <a:endParaRPr lang="ru-RU"/>
          </a:p>
        </p:txBody>
      </p:sp>
    </p:spTree>
    <p:extLst>
      <p:ext uri="{BB962C8B-B14F-4D97-AF65-F5344CB8AC3E}">
        <p14:creationId xmlns="" xmlns:p14="http://schemas.microsoft.com/office/powerpoint/2010/main" val="303219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lvl1pPr>
              <a:defRPr/>
            </a:lvl1pPr>
          </a:lstStyle>
          <a:p>
            <a:fld id="{616B52B4-15BD-473D-B7EC-7AD51CED84B6}" type="datetimeFigureOut">
              <a:rPr lang="ru-RU" smtClean="0"/>
              <a:pPr/>
              <a:t>25.02.2017</a:t>
            </a:fld>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64319595-FB4A-4085-9DE5-22E2AF30A989}" type="slidenum">
              <a:rPr lang="ru-RU" smtClean="0"/>
              <a:pPr/>
              <a:t>‹#›</a:t>
            </a:fld>
            <a:endParaRPr lang="ru-RU"/>
          </a:p>
        </p:txBody>
      </p:sp>
    </p:spTree>
    <p:extLst>
      <p:ext uri="{BB962C8B-B14F-4D97-AF65-F5344CB8AC3E}">
        <p14:creationId xmlns="" xmlns:p14="http://schemas.microsoft.com/office/powerpoint/2010/main" val="1986736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274638"/>
            <a:ext cx="6851104" cy="778098"/>
          </a:xfrm>
        </p:spPr>
        <p:txBody>
          <a:bodyPr/>
          <a:lstStyle/>
          <a:p>
            <a:r>
              <a:rPr lang="ru-RU" smtClean="0"/>
              <a:t>Образец заголовка</a:t>
            </a:r>
            <a:endParaRPr lang="ru-RU" dirty="0"/>
          </a:p>
        </p:txBody>
      </p:sp>
      <p:sp>
        <p:nvSpPr>
          <p:cNvPr id="3" name="Объект 2"/>
          <p:cNvSpPr>
            <a:spLocks noGrp="1"/>
          </p:cNvSpPr>
          <p:nvPr>
            <p:ph idx="1"/>
          </p:nvPr>
        </p:nvSpPr>
        <p:spPr>
          <a:xfrm>
            <a:off x="1835696" y="1340768"/>
            <a:ext cx="6851104" cy="516219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lvl1pPr>
              <a:defRPr/>
            </a:lvl1pPr>
          </a:lstStyle>
          <a:p>
            <a:fld id="{616B52B4-15BD-473D-B7EC-7AD51CED84B6}" type="datetimeFigureOut">
              <a:rPr lang="ru-RU" smtClean="0"/>
              <a:pPr/>
              <a:t>25.02.2017</a:t>
            </a:fld>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64319595-FB4A-4085-9DE5-22E2AF30A989}" type="slidenum">
              <a:rPr lang="ru-RU" smtClean="0"/>
              <a:pPr/>
              <a:t>‹#›</a:t>
            </a:fld>
            <a:endParaRPr lang="ru-RU"/>
          </a:p>
        </p:txBody>
      </p:sp>
    </p:spTree>
    <p:extLst>
      <p:ext uri="{BB962C8B-B14F-4D97-AF65-F5344CB8AC3E}">
        <p14:creationId xmlns="" xmlns:p14="http://schemas.microsoft.com/office/powerpoint/2010/main" val="2004159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fld id="{616B52B4-15BD-473D-B7EC-7AD51CED84B6}" type="datetimeFigureOut">
              <a:rPr lang="ru-RU" smtClean="0"/>
              <a:pPr/>
              <a:t>25.02.2017</a:t>
            </a:fld>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64319595-FB4A-4085-9DE5-22E2AF30A989}" type="slidenum">
              <a:rPr lang="ru-RU" smtClean="0"/>
              <a:pPr/>
              <a:t>‹#›</a:t>
            </a:fld>
            <a:endParaRPr lang="ru-RU"/>
          </a:p>
        </p:txBody>
      </p:sp>
    </p:spTree>
    <p:extLst>
      <p:ext uri="{BB962C8B-B14F-4D97-AF65-F5344CB8AC3E}">
        <p14:creationId xmlns="" xmlns:p14="http://schemas.microsoft.com/office/powerpoint/2010/main" val="1632874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28600"/>
            <a:ext cx="2286000" cy="1371600"/>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0" y="228600"/>
            <a:ext cx="6705600" cy="13716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fld id="{616B52B4-15BD-473D-B7EC-7AD51CED84B6}" type="datetimeFigureOut">
              <a:rPr lang="ru-RU" smtClean="0"/>
              <a:pPr/>
              <a:t>25.02.2017</a:t>
            </a:fld>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64319595-FB4A-4085-9DE5-22E2AF30A989}" type="slidenum">
              <a:rPr lang="ru-RU" smtClean="0"/>
              <a:pPr/>
              <a:t>‹#›</a:t>
            </a:fld>
            <a:endParaRPr lang="ru-RU"/>
          </a:p>
        </p:txBody>
      </p:sp>
    </p:spTree>
    <p:extLst>
      <p:ext uri="{BB962C8B-B14F-4D97-AF65-F5344CB8AC3E}">
        <p14:creationId xmlns="" xmlns:p14="http://schemas.microsoft.com/office/powerpoint/2010/main" val="32009550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762000"/>
          </a:xfrm>
        </p:spPr>
        <p:txBody>
          <a:bodyPr/>
          <a:lstStyle/>
          <a:p>
            <a:r>
              <a:rPr lang="ru-RU" smtClean="0"/>
              <a:t>Образец заголовка</a:t>
            </a:r>
            <a:endParaRPr lang="en-US"/>
          </a:p>
        </p:txBody>
      </p:sp>
      <p:sp>
        <p:nvSpPr>
          <p:cNvPr id="3" name="Chart Placeholder 2"/>
          <p:cNvSpPr>
            <a:spLocks noGrp="1"/>
          </p:cNvSpPr>
          <p:nvPr>
            <p:ph type="chart" idx="1"/>
          </p:nvPr>
        </p:nvSpPr>
        <p:spPr>
          <a:xfrm>
            <a:off x="457200" y="990600"/>
            <a:ext cx="8229600" cy="609600"/>
          </a:xfrm>
        </p:spPr>
        <p:txBody>
          <a:bodyPr/>
          <a:lstStyle/>
          <a:p>
            <a:r>
              <a:rPr lang="ru-RU" smtClean="0"/>
              <a:t>Вставка диаграммы</a:t>
            </a:r>
            <a:endParaRPr lang="en-US"/>
          </a:p>
        </p:txBody>
      </p:sp>
      <p:sp>
        <p:nvSpPr>
          <p:cNvPr id="4" name="Date Placeholder 3"/>
          <p:cNvSpPr>
            <a:spLocks noGrp="1"/>
          </p:cNvSpPr>
          <p:nvPr>
            <p:ph type="dt" sz="half" idx="10"/>
          </p:nvPr>
        </p:nvSpPr>
        <p:spPr>
          <a:xfrm>
            <a:off x="457200" y="6243638"/>
            <a:ext cx="2133600" cy="457200"/>
          </a:xfrm>
        </p:spPr>
        <p:txBody>
          <a:bodyPr/>
          <a:lstStyle>
            <a:lvl1pPr>
              <a:defRPr/>
            </a:lvl1pPr>
          </a:lstStyle>
          <a:p>
            <a:fld id="{616B52B4-15BD-473D-B7EC-7AD51CED84B6}" type="datetimeFigureOut">
              <a:rPr lang="ru-RU" smtClean="0"/>
              <a:pPr/>
              <a:t>25.02.2017</a:t>
            </a:fld>
            <a:endParaRPr lang="ru-RU"/>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ru-RU"/>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fld id="{64319595-FB4A-4085-9DE5-22E2AF30A989}" type="slidenum">
              <a:rPr lang="ru-RU" smtClean="0"/>
              <a:pPr/>
              <a:t>‹#›</a:t>
            </a:fld>
            <a:endParaRPr lang="ru-RU"/>
          </a:p>
        </p:txBody>
      </p:sp>
    </p:spTree>
    <p:extLst>
      <p:ext uri="{BB962C8B-B14F-4D97-AF65-F5344CB8AC3E}">
        <p14:creationId xmlns="" xmlns:p14="http://schemas.microsoft.com/office/powerpoint/2010/main" val="38218865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fld id="{616B52B4-15BD-473D-B7EC-7AD51CED84B6}" type="datetimeFigureOut">
              <a:rPr lang="ru-RU" smtClean="0"/>
              <a:pPr/>
              <a:t>25.02.2017</a:t>
            </a:fld>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64319595-FB4A-4085-9DE5-22E2AF30A989}" type="slidenum">
              <a:rPr lang="ru-RU" smtClean="0"/>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fld id="{616B52B4-15BD-473D-B7EC-7AD51CED84B6}" type="datetimeFigureOut">
              <a:rPr lang="ru-RU" smtClean="0"/>
              <a:pPr/>
              <a:t>25.02.2017</a:t>
            </a:fld>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64319595-FB4A-4085-9DE5-22E2AF30A989}" type="slidenum">
              <a:rPr lang="ru-RU" smtClean="0"/>
              <a:pPr/>
              <a:t>‹#›</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fld id="{616B52B4-15BD-473D-B7EC-7AD51CED84B6}" type="datetimeFigureOut">
              <a:rPr lang="ru-RU" smtClean="0"/>
              <a:pPr/>
              <a:t>25.02.2017</a:t>
            </a:fld>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64319595-FB4A-4085-9DE5-22E2AF30A989}" type="slidenum">
              <a:rPr lang="ru-RU" smtClean="0"/>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fld id="{616B52B4-15BD-473D-B7EC-7AD51CED84B6}" type="datetimeFigureOut">
              <a:rPr lang="ru-RU" smtClean="0"/>
              <a:pPr/>
              <a:t>25.02.2017</a:t>
            </a:fld>
            <a:endParaRPr lang="ru-RU"/>
          </a:p>
        </p:txBody>
      </p:sp>
      <p:sp>
        <p:nvSpPr>
          <p:cNvPr id="6" name="Footer Placeholder 4"/>
          <p:cNvSpPr>
            <a:spLocks noGrp="1"/>
          </p:cNvSpPr>
          <p:nvPr>
            <p:ph type="ftr" sz="quarter" idx="11"/>
          </p:nvPr>
        </p:nvSpPr>
        <p:spPr/>
        <p:txBody>
          <a:bodyPr/>
          <a:lstStyle>
            <a:lvl1pPr>
              <a:defRPr/>
            </a:lvl1pPr>
          </a:lstStyle>
          <a:p>
            <a:endParaRPr lang="ru-RU"/>
          </a:p>
        </p:txBody>
      </p:sp>
      <p:sp>
        <p:nvSpPr>
          <p:cNvPr id="7" name="Slide Number Placeholder 5"/>
          <p:cNvSpPr>
            <a:spLocks noGrp="1"/>
          </p:cNvSpPr>
          <p:nvPr>
            <p:ph type="sldNum" sz="quarter" idx="12"/>
          </p:nvPr>
        </p:nvSpPr>
        <p:spPr/>
        <p:txBody>
          <a:bodyPr/>
          <a:lstStyle>
            <a:lvl1pPr>
              <a:defRPr/>
            </a:lvl1pPr>
          </a:lstStyle>
          <a:p>
            <a:fld id="{64319595-FB4A-4085-9DE5-22E2AF30A989}" type="slidenum">
              <a:rPr lang="ru-RU" smtClean="0"/>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fld id="{616B52B4-15BD-473D-B7EC-7AD51CED84B6}" type="datetimeFigureOut">
              <a:rPr lang="ru-RU" smtClean="0"/>
              <a:pPr/>
              <a:t>25.02.2017</a:t>
            </a:fld>
            <a:endParaRPr lang="ru-RU"/>
          </a:p>
        </p:txBody>
      </p:sp>
      <p:sp>
        <p:nvSpPr>
          <p:cNvPr id="8" name="Footer Placeholder 4"/>
          <p:cNvSpPr>
            <a:spLocks noGrp="1"/>
          </p:cNvSpPr>
          <p:nvPr>
            <p:ph type="ftr" sz="quarter" idx="11"/>
          </p:nvPr>
        </p:nvSpPr>
        <p:spPr/>
        <p:txBody>
          <a:bodyPr/>
          <a:lstStyle>
            <a:lvl1pPr>
              <a:defRPr/>
            </a:lvl1pPr>
          </a:lstStyle>
          <a:p>
            <a:endParaRPr lang="ru-RU"/>
          </a:p>
        </p:txBody>
      </p:sp>
      <p:sp>
        <p:nvSpPr>
          <p:cNvPr id="9" name="Slide Number Placeholder 5"/>
          <p:cNvSpPr>
            <a:spLocks noGrp="1"/>
          </p:cNvSpPr>
          <p:nvPr>
            <p:ph type="sldNum" sz="quarter" idx="12"/>
          </p:nvPr>
        </p:nvSpPr>
        <p:spPr/>
        <p:txBody>
          <a:bodyPr/>
          <a:lstStyle>
            <a:lvl1pPr>
              <a:defRPr/>
            </a:lvl1pPr>
          </a:lstStyle>
          <a:p>
            <a:fld id="{64319595-FB4A-4085-9DE5-22E2AF30A989}" type="slidenum">
              <a:rPr lang="ru-RU" smtClean="0"/>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fld id="{616B52B4-15BD-473D-B7EC-7AD51CED84B6}" type="datetimeFigureOut">
              <a:rPr lang="ru-RU" smtClean="0"/>
              <a:pPr/>
              <a:t>25.02.2017</a:t>
            </a:fld>
            <a:endParaRPr lang="ru-RU"/>
          </a:p>
        </p:txBody>
      </p:sp>
      <p:sp>
        <p:nvSpPr>
          <p:cNvPr id="4" name="Footer Placeholder 4"/>
          <p:cNvSpPr>
            <a:spLocks noGrp="1"/>
          </p:cNvSpPr>
          <p:nvPr>
            <p:ph type="ftr" sz="quarter" idx="11"/>
          </p:nvPr>
        </p:nvSpPr>
        <p:spPr/>
        <p:txBody>
          <a:bodyPr/>
          <a:lstStyle>
            <a:lvl1pPr>
              <a:defRPr/>
            </a:lvl1pPr>
          </a:lstStyle>
          <a:p>
            <a:endParaRPr lang="ru-RU"/>
          </a:p>
        </p:txBody>
      </p:sp>
      <p:sp>
        <p:nvSpPr>
          <p:cNvPr id="5" name="Slide Number Placeholder 5"/>
          <p:cNvSpPr>
            <a:spLocks noGrp="1"/>
          </p:cNvSpPr>
          <p:nvPr>
            <p:ph type="sldNum" sz="quarter" idx="12"/>
          </p:nvPr>
        </p:nvSpPr>
        <p:spPr/>
        <p:txBody>
          <a:bodyPr/>
          <a:lstStyle>
            <a:lvl1pPr>
              <a:defRPr/>
            </a:lvl1pPr>
          </a:lstStyle>
          <a:p>
            <a:fld id="{64319595-FB4A-4085-9DE5-22E2AF30A98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fld id="{616B52B4-15BD-473D-B7EC-7AD51CED84B6}" type="datetimeFigureOut">
              <a:rPr lang="ru-RU" smtClean="0"/>
              <a:pPr/>
              <a:t>25.02.2017</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fld id="{64319595-FB4A-4085-9DE5-22E2AF30A989}" type="slidenum">
              <a:rPr lang="ru-RU" smtClean="0"/>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616B52B4-15BD-473D-B7EC-7AD51CED84B6}" type="datetimeFigureOut">
              <a:rPr lang="ru-RU" smtClean="0"/>
              <a:pPr/>
              <a:t>25.02.2017</a:t>
            </a:fld>
            <a:endParaRPr lang="ru-RU"/>
          </a:p>
        </p:txBody>
      </p:sp>
      <p:sp>
        <p:nvSpPr>
          <p:cNvPr id="3" name="Footer Placeholder 4"/>
          <p:cNvSpPr>
            <a:spLocks noGrp="1"/>
          </p:cNvSpPr>
          <p:nvPr>
            <p:ph type="ftr" sz="quarter" idx="11"/>
          </p:nvPr>
        </p:nvSpPr>
        <p:spPr/>
        <p:txBody>
          <a:bodyPr/>
          <a:lstStyle>
            <a:lvl1pPr>
              <a:defRPr/>
            </a:lvl1pPr>
          </a:lstStyle>
          <a:p>
            <a:endParaRPr lang="ru-RU"/>
          </a:p>
        </p:txBody>
      </p:sp>
      <p:sp>
        <p:nvSpPr>
          <p:cNvPr id="4" name="Slide Number Placeholder 5"/>
          <p:cNvSpPr>
            <a:spLocks noGrp="1"/>
          </p:cNvSpPr>
          <p:nvPr>
            <p:ph type="sldNum" sz="quarter" idx="12"/>
          </p:nvPr>
        </p:nvSpPr>
        <p:spPr/>
        <p:txBody>
          <a:bodyPr/>
          <a:lstStyle>
            <a:lvl1pPr>
              <a:defRPr/>
            </a:lvl1pPr>
          </a:lstStyle>
          <a:p>
            <a:fld id="{64319595-FB4A-4085-9DE5-22E2AF30A989}" type="slidenum">
              <a:rPr lang="ru-RU" smtClean="0"/>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fld id="{616B52B4-15BD-473D-B7EC-7AD51CED84B6}" type="datetimeFigureOut">
              <a:rPr lang="ru-RU" smtClean="0"/>
              <a:pPr/>
              <a:t>25.02.2017</a:t>
            </a:fld>
            <a:endParaRPr lang="ru-RU"/>
          </a:p>
        </p:txBody>
      </p:sp>
      <p:sp>
        <p:nvSpPr>
          <p:cNvPr id="6" name="Footer Placeholder 4"/>
          <p:cNvSpPr>
            <a:spLocks noGrp="1"/>
          </p:cNvSpPr>
          <p:nvPr>
            <p:ph type="ftr" sz="quarter" idx="11"/>
          </p:nvPr>
        </p:nvSpPr>
        <p:spPr/>
        <p:txBody>
          <a:bodyPr/>
          <a:lstStyle>
            <a:lvl1pPr>
              <a:defRPr/>
            </a:lvl1pPr>
          </a:lstStyle>
          <a:p>
            <a:endParaRPr lang="ru-RU"/>
          </a:p>
        </p:txBody>
      </p:sp>
      <p:sp>
        <p:nvSpPr>
          <p:cNvPr id="7" name="Slide Number Placeholder 5"/>
          <p:cNvSpPr>
            <a:spLocks noGrp="1"/>
          </p:cNvSpPr>
          <p:nvPr>
            <p:ph type="sldNum" sz="quarter" idx="12"/>
          </p:nvPr>
        </p:nvSpPr>
        <p:spPr/>
        <p:txBody>
          <a:bodyPr/>
          <a:lstStyle>
            <a:lvl1pPr>
              <a:defRPr/>
            </a:lvl1pPr>
          </a:lstStyle>
          <a:p>
            <a:fld id="{64319595-FB4A-4085-9DE5-22E2AF30A989}" type="slidenum">
              <a:rPr lang="ru-RU" smtClean="0"/>
              <a:pPr/>
              <a:t>‹#›</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fld id="{616B52B4-15BD-473D-B7EC-7AD51CED84B6}" type="datetimeFigureOut">
              <a:rPr lang="ru-RU" smtClean="0"/>
              <a:pPr/>
              <a:t>25.02.2017</a:t>
            </a:fld>
            <a:endParaRPr lang="ru-RU"/>
          </a:p>
        </p:txBody>
      </p:sp>
      <p:sp>
        <p:nvSpPr>
          <p:cNvPr id="6" name="Footer Placeholder 4"/>
          <p:cNvSpPr>
            <a:spLocks noGrp="1"/>
          </p:cNvSpPr>
          <p:nvPr>
            <p:ph type="ftr" sz="quarter" idx="11"/>
          </p:nvPr>
        </p:nvSpPr>
        <p:spPr/>
        <p:txBody>
          <a:bodyPr/>
          <a:lstStyle>
            <a:lvl1pPr>
              <a:defRPr/>
            </a:lvl1pPr>
          </a:lstStyle>
          <a:p>
            <a:endParaRPr lang="ru-RU"/>
          </a:p>
        </p:txBody>
      </p:sp>
      <p:sp>
        <p:nvSpPr>
          <p:cNvPr id="7" name="Slide Number Placeholder 5"/>
          <p:cNvSpPr>
            <a:spLocks noGrp="1"/>
          </p:cNvSpPr>
          <p:nvPr>
            <p:ph type="sldNum" sz="quarter" idx="12"/>
          </p:nvPr>
        </p:nvSpPr>
        <p:spPr/>
        <p:txBody>
          <a:bodyPr/>
          <a:lstStyle>
            <a:lvl1pPr>
              <a:defRPr/>
            </a:lvl1pPr>
          </a:lstStyle>
          <a:p>
            <a:fld id="{64319595-FB4A-4085-9DE5-22E2AF30A989}" type="slidenum">
              <a:rPr lang="ru-RU" smtClean="0"/>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fld id="{616B52B4-15BD-473D-B7EC-7AD51CED84B6}" type="datetimeFigureOut">
              <a:rPr lang="ru-RU" smtClean="0"/>
              <a:pPr/>
              <a:t>25.02.2017</a:t>
            </a:fld>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64319595-FB4A-4085-9DE5-22E2AF30A989}" type="slidenum">
              <a:rPr lang="ru-RU" smtClean="0"/>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fld id="{616B52B4-15BD-473D-B7EC-7AD51CED84B6}" type="datetimeFigureOut">
              <a:rPr lang="ru-RU" smtClean="0"/>
              <a:pPr/>
              <a:t>25.02.2017</a:t>
            </a:fld>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64319595-FB4A-4085-9DE5-22E2AF30A989}" type="slidenum">
              <a:rPr lang="ru-RU" smtClean="0"/>
              <a:pPr/>
              <a:t>‹#›</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16B52B4-15BD-473D-B7EC-7AD51CED84B6}" type="datetimeFigureOut">
              <a:rPr lang="ru-RU" smtClean="0"/>
              <a:pPr/>
              <a:t>25.02.2017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4319595-FB4A-4085-9DE5-22E2AF30A989}" type="slidenum">
              <a:rPr lang="ru-RU" smtClean="0"/>
              <a:pPr/>
              <a:t>‹#›</a:t>
            </a:fld>
            <a:endParaRPr lang="ru-RU"/>
          </a:p>
        </p:txBody>
      </p:sp>
    </p:spTree>
    <p:extLst>
      <p:ext uri="{BB962C8B-B14F-4D97-AF65-F5344CB8AC3E}">
        <p14:creationId xmlns:p14="http://schemas.microsoft.com/office/powerpoint/2010/main" xmlns="" val="357000442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16B52B4-15BD-473D-B7EC-7AD51CED84B6}" type="datetimeFigureOut">
              <a:rPr lang="ru-RU" smtClean="0"/>
              <a:pPr/>
              <a:t>25.02.2017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4319595-FB4A-4085-9DE5-22E2AF30A989}" type="slidenum">
              <a:rPr lang="ru-RU" smtClean="0"/>
              <a:pPr/>
              <a:t>‹#›</a:t>
            </a:fld>
            <a:endParaRPr lang="ru-RU"/>
          </a:p>
        </p:txBody>
      </p:sp>
    </p:spTree>
    <p:extLst>
      <p:ext uri="{BB962C8B-B14F-4D97-AF65-F5344CB8AC3E}">
        <p14:creationId xmlns:p14="http://schemas.microsoft.com/office/powerpoint/2010/main" xmlns="" val="24194328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16B52B4-15BD-473D-B7EC-7AD51CED84B6}" type="datetimeFigureOut">
              <a:rPr lang="ru-RU" smtClean="0"/>
              <a:pPr/>
              <a:t>25.02.2017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4319595-FB4A-4085-9DE5-22E2AF30A989}" type="slidenum">
              <a:rPr lang="ru-RU" smtClean="0"/>
              <a:pPr/>
              <a:t>‹#›</a:t>
            </a:fld>
            <a:endParaRPr lang="ru-RU"/>
          </a:p>
        </p:txBody>
      </p:sp>
    </p:spTree>
    <p:extLst>
      <p:ext uri="{BB962C8B-B14F-4D97-AF65-F5344CB8AC3E}">
        <p14:creationId xmlns:p14="http://schemas.microsoft.com/office/powerpoint/2010/main" xmlns="" val="33709816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16B52B4-15BD-473D-B7EC-7AD51CED84B6}" type="datetimeFigureOut">
              <a:rPr lang="ru-RU" smtClean="0"/>
              <a:pPr/>
              <a:t>25.02.2017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4319595-FB4A-4085-9DE5-22E2AF30A989}" type="slidenum">
              <a:rPr lang="ru-RU" smtClean="0"/>
              <a:pPr/>
              <a:t>‹#›</a:t>
            </a:fld>
            <a:endParaRPr lang="ru-RU"/>
          </a:p>
        </p:txBody>
      </p:sp>
    </p:spTree>
    <p:extLst>
      <p:ext uri="{BB962C8B-B14F-4D97-AF65-F5344CB8AC3E}">
        <p14:creationId xmlns:p14="http://schemas.microsoft.com/office/powerpoint/2010/main" xmlns="" val="26609327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16B52B4-15BD-473D-B7EC-7AD51CED84B6}" type="datetimeFigureOut">
              <a:rPr lang="ru-RU" smtClean="0"/>
              <a:pPr/>
              <a:t>25.02.2017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4319595-FB4A-4085-9DE5-22E2AF30A989}" type="slidenum">
              <a:rPr lang="ru-RU" smtClean="0"/>
              <a:pPr/>
              <a:t>‹#›</a:t>
            </a:fld>
            <a:endParaRPr lang="ru-RU"/>
          </a:p>
        </p:txBody>
      </p:sp>
    </p:spTree>
    <p:extLst>
      <p:ext uri="{BB962C8B-B14F-4D97-AF65-F5344CB8AC3E}">
        <p14:creationId xmlns:p14="http://schemas.microsoft.com/office/powerpoint/2010/main" xmlns="" val="4028803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fld id="{616B52B4-15BD-473D-B7EC-7AD51CED84B6}" type="datetimeFigureOut">
              <a:rPr lang="ru-RU" smtClean="0"/>
              <a:pPr/>
              <a:t>25.02.2017</a:t>
            </a:fld>
            <a:endParaRPr lang="ru-RU"/>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endParaRPr lang="ru-RU"/>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fld id="{64319595-FB4A-4085-9DE5-22E2AF30A989}" type="slidenum">
              <a:rPr lang="ru-RU" smtClean="0"/>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16B52B4-15BD-473D-B7EC-7AD51CED84B6}" type="datetimeFigureOut">
              <a:rPr lang="ru-RU" smtClean="0"/>
              <a:pPr/>
              <a:t>25.02.2017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4319595-FB4A-4085-9DE5-22E2AF30A989}" type="slidenum">
              <a:rPr lang="ru-RU" smtClean="0"/>
              <a:pPr/>
              <a:t>‹#›</a:t>
            </a:fld>
            <a:endParaRPr lang="ru-RU"/>
          </a:p>
        </p:txBody>
      </p:sp>
    </p:spTree>
    <p:extLst>
      <p:ext uri="{BB962C8B-B14F-4D97-AF65-F5344CB8AC3E}">
        <p14:creationId xmlns:p14="http://schemas.microsoft.com/office/powerpoint/2010/main" xmlns="" val="37519126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6B52B4-15BD-473D-B7EC-7AD51CED84B6}" type="datetimeFigureOut">
              <a:rPr lang="ru-RU" smtClean="0"/>
              <a:pPr/>
              <a:t>25.02.2017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4319595-FB4A-4085-9DE5-22E2AF30A989}" type="slidenum">
              <a:rPr lang="ru-RU" smtClean="0"/>
              <a:pPr/>
              <a:t>‹#›</a:t>
            </a:fld>
            <a:endParaRPr lang="ru-RU"/>
          </a:p>
        </p:txBody>
      </p:sp>
    </p:spTree>
    <p:extLst>
      <p:ext uri="{BB962C8B-B14F-4D97-AF65-F5344CB8AC3E}">
        <p14:creationId xmlns:p14="http://schemas.microsoft.com/office/powerpoint/2010/main" xmlns="" val="28097027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16B52B4-15BD-473D-B7EC-7AD51CED84B6}" type="datetimeFigureOut">
              <a:rPr lang="ru-RU" smtClean="0"/>
              <a:pPr/>
              <a:t>25.02.2017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4319595-FB4A-4085-9DE5-22E2AF30A989}" type="slidenum">
              <a:rPr lang="ru-RU" smtClean="0"/>
              <a:pPr/>
              <a:t>‹#›</a:t>
            </a:fld>
            <a:endParaRPr lang="ru-RU"/>
          </a:p>
        </p:txBody>
      </p:sp>
    </p:spTree>
    <p:extLst>
      <p:ext uri="{BB962C8B-B14F-4D97-AF65-F5344CB8AC3E}">
        <p14:creationId xmlns:p14="http://schemas.microsoft.com/office/powerpoint/2010/main" xmlns="" val="40126348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16B52B4-15BD-473D-B7EC-7AD51CED84B6}" type="datetimeFigureOut">
              <a:rPr lang="ru-RU" smtClean="0"/>
              <a:pPr/>
              <a:t>25.02.2017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4319595-FB4A-4085-9DE5-22E2AF30A989}" type="slidenum">
              <a:rPr lang="ru-RU" smtClean="0"/>
              <a:pPr/>
              <a:t>‹#›</a:t>
            </a:fld>
            <a:endParaRPr lang="ru-RU"/>
          </a:p>
        </p:txBody>
      </p:sp>
    </p:spTree>
    <p:extLst>
      <p:ext uri="{BB962C8B-B14F-4D97-AF65-F5344CB8AC3E}">
        <p14:creationId xmlns:p14="http://schemas.microsoft.com/office/powerpoint/2010/main" xmlns="" val="26196374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16B52B4-15BD-473D-B7EC-7AD51CED84B6}" type="datetimeFigureOut">
              <a:rPr lang="ru-RU" smtClean="0"/>
              <a:pPr/>
              <a:t>25.02.2017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4319595-FB4A-4085-9DE5-22E2AF30A989}" type="slidenum">
              <a:rPr lang="ru-RU" smtClean="0"/>
              <a:pPr/>
              <a:t>‹#›</a:t>
            </a:fld>
            <a:endParaRPr lang="ru-RU"/>
          </a:p>
        </p:txBody>
      </p:sp>
    </p:spTree>
    <p:extLst>
      <p:ext uri="{BB962C8B-B14F-4D97-AF65-F5344CB8AC3E}">
        <p14:creationId xmlns:p14="http://schemas.microsoft.com/office/powerpoint/2010/main" xmlns="" val="3253777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16B52B4-15BD-473D-B7EC-7AD51CED84B6}" type="datetimeFigureOut">
              <a:rPr lang="ru-RU" smtClean="0"/>
              <a:pPr/>
              <a:t>25.02.2017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4319595-FB4A-4085-9DE5-22E2AF30A989}" type="slidenum">
              <a:rPr lang="ru-RU" smtClean="0"/>
              <a:pPr/>
              <a:t>‹#›</a:t>
            </a:fld>
            <a:endParaRPr lang="ru-RU"/>
          </a:p>
        </p:txBody>
      </p:sp>
    </p:spTree>
    <p:extLst>
      <p:ext uri="{BB962C8B-B14F-4D97-AF65-F5344CB8AC3E}">
        <p14:creationId xmlns:p14="http://schemas.microsoft.com/office/powerpoint/2010/main" xmlns="" val="2947071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fld id="{3154BD04-8258-42CD-9EDB-615227048B9A}" type="datetimeFigureOut">
              <a:rPr lang="ru-RU" smtClean="0"/>
              <a:pPr/>
              <a:t>25.02.2017</a:t>
            </a:fld>
            <a:endParaRPr lang="ru-RU"/>
          </a:p>
        </p:txBody>
      </p:sp>
      <p:sp>
        <p:nvSpPr>
          <p:cNvPr id="8" name="Нижний колонтитул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endParaRPr lang="ru-RU"/>
          </a:p>
        </p:txBody>
      </p:sp>
      <p:sp>
        <p:nvSpPr>
          <p:cNvPr id="9" name="Номер слайда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fld id="{9328921D-B76B-453A-840D-B9FB1A1E68B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fld id="{616B52B4-15BD-473D-B7EC-7AD51CED84B6}" type="datetimeFigureOut">
              <a:rPr lang="ru-RU" smtClean="0"/>
              <a:pPr/>
              <a:t>25.02.2017</a:t>
            </a:fld>
            <a:endParaRPr lang="ru-RU"/>
          </a:p>
        </p:txBody>
      </p:sp>
      <p:sp>
        <p:nvSpPr>
          <p:cNvPr id="4" name="Нижний колонтитул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endParaRPr lang="ru-RU"/>
          </a:p>
        </p:txBody>
      </p:sp>
      <p:sp>
        <p:nvSpPr>
          <p:cNvPr id="5" name="Номер слайда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fld id="{64319595-FB4A-4085-9DE5-22E2AF30A98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fld id="{616B52B4-15BD-473D-B7EC-7AD51CED84B6}" type="datetimeFigureOut">
              <a:rPr lang="ru-RU" smtClean="0"/>
              <a:pPr/>
              <a:t>25.02.2017</a:t>
            </a:fld>
            <a:endParaRPr lang="ru-RU"/>
          </a:p>
        </p:txBody>
      </p:sp>
      <p:sp>
        <p:nvSpPr>
          <p:cNvPr id="3" name="Нижний колонтитул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endParaRPr lang="ru-RU"/>
          </a:p>
        </p:txBody>
      </p:sp>
      <p:sp>
        <p:nvSpPr>
          <p:cNvPr id="4" name="Номер слайда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fld id="{64319595-FB4A-4085-9DE5-22E2AF30A98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fld id="{616B52B4-15BD-473D-B7EC-7AD51CED84B6}" type="datetimeFigureOut">
              <a:rPr lang="ru-RU" smtClean="0"/>
              <a:pPr/>
              <a:t>25.02.2017</a:t>
            </a:fld>
            <a:endParaRPr lang="ru-RU"/>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endParaRPr lang="ru-RU"/>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fld id="{64319595-FB4A-4085-9DE5-22E2AF30A98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fld id="{616B52B4-15BD-473D-B7EC-7AD51CED84B6}" type="datetimeFigureOut">
              <a:rPr lang="ru-RU" smtClean="0"/>
              <a:pPr/>
              <a:t>25.02.2017</a:t>
            </a:fld>
            <a:endParaRPr lang="ru-RU"/>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endParaRPr lang="ru-RU"/>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fld id="{64319595-FB4A-4085-9DE5-22E2AF30A98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K:\ProPowerPoint\Шаблоны\В работе\Большой мир\Slide2.jpg"/>
          <p:cNvPicPr>
            <a:picLocks noChangeAspect="1" noChangeArrowheads="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027" name="Заголовок 1"/>
          <p:cNvSpPr>
            <a:spLocks noGrp="1"/>
          </p:cNvSpPr>
          <p:nvPr>
            <p:ph type="title"/>
          </p:nvPr>
        </p:nvSpPr>
        <p:spPr bwMode="auto">
          <a:xfrm>
            <a:off x="1835150" y="274638"/>
            <a:ext cx="68516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8" name="Текст 2"/>
          <p:cNvSpPr>
            <a:spLocks noGrp="1"/>
          </p:cNvSpPr>
          <p:nvPr>
            <p:ph type="body" idx="1"/>
          </p:nvPr>
        </p:nvSpPr>
        <p:spPr bwMode="auto">
          <a:xfrm>
            <a:off x="1835150" y="1600200"/>
            <a:ext cx="6851650" cy="4902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9" name="TextBox 6"/>
          <p:cNvSpPr txBox="1">
            <a:spLocks noChangeArrowheads="1"/>
          </p:cNvSpPr>
          <p:nvPr/>
        </p:nvSpPr>
        <p:spPr bwMode="auto">
          <a:xfrm>
            <a:off x="7740650" y="6502400"/>
            <a:ext cx="1231900"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ru-RU" sz="1100" smtClean="0">
                <a:solidFill>
                  <a:srgbClr val="7F7F7F"/>
                </a:solidFill>
              </a:rPr>
              <a:t>ProPowerPoint.Ru</a:t>
            </a:r>
            <a:endParaRPr lang="ru-RU" altLang="ru-RU" sz="1100" smtClean="0">
              <a:solidFill>
                <a:srgbClr val="7F7F7F"/>
              </a:solidFill>
            </a:endParaRPr>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5159" name="Rectangle 39"/>
          <p:cNvSpPr>
            <a:spLocks noGrp="1" noChangeArrowheads="1"/>
          </p:cNvSpPr>
          <p:nvPr>
            <p:ph type="title"/>
          </p:nvPr>
        </p:nvSpPr>
        <p:spPr bwMode="auto">
          <a:xfrm>
            <a:off x="0" y="228600"/>
            <a:ext cx="9144000" cy="76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ru-RU" smtClean="0"/>
              <a:t>Образец заголовка</a:t>
            </a:r>
            <a:endParaRPr lang="en-US" smtClean="0"/>
          </a:p>
        </p:txBody>
      </p:sp>
      <p:sp>
        <p:nvSpPr>
          <p:cNvPr id="5160"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000">
                <a:effectLst>
                  <a:outerShdw blurRad="38100" dist="38100" dir="2700000" algn="tl">
                    <a:srgbClr val="000000"/>
                  </a:outerShdw>
                </a:effectLst>
                <a:latin typeface="+mn-lt"/>
              </a:defRPr>
            </a:lvl1pPr>
          </a:lstStyle>
          <a:p>
            <a:endParaRPr lang="en-US"/>
          </a:p>
        </p:txBody>
      </p:sp>
      <p:sp>
        <p:nvSpPr>
          <p:cNvPr id="5161"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defRPr>
            </a:lvl1pPr>
          </a:lstStyle>
          <a:p>
            <a:endParaRPr lang="en-US"/>
          </a:p>
        </p:txBody>
      </p:sp>
      <p:sp>
        <p:nvSpPr>
          <p:cNvPr id="5162"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mn-lt"/>
              </a:defRPr>
            </a:lvl1pPr>
          </a:lstStyle>
          <a:p>
            <a:fld id="{2A26B492-EF19-4710-BBB7-29B04468F2B0}" type="slidenum">
              <a:rPr lang="en-US"/>
              <a:pPr/>
              <a:t>‹#›</a:t>
            </a:fld>
            <a:endParaRPr lang="en-US"/>
          </a:p>
        </p:txBody>
      </p:sp>
      <p:sp>
        <p:nvSpPr>
          <p:cNvPr id="5163" name="Rectangle 43"/>
          <p:cNvSpPr>
            <a:spLocks noGrp="1" noChangeArrowheads="1"/>
          </p:cNvSpPr>
          <p:nvPr>
            <p:ph type="body" idx="1"/>
          </p:nvPr>
        </p:nvSpPr>
        <p:spPr bwMode="auto">
          <a:xfrm>
            <a:off x="457200" y="990600"/>
            <a:ext cx="8229600"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cSld>
  <p:clrMap bg1="dk2" tx1="lt1" bg2="dk1" tx2="lt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Lst>
  <p:timing>
    <p:tnLst>
      <p:par>
        <p:cTn id="1" dur="indefinite" restart="never" nodeType="tmRoot"/>
      </p:par>
    </p:tnLst>
  </p:timing>
  <p:txStyles>
    <p:titleStyle>
      <a:lvl1pPr algn="ctr" rtl="0" eaLnBrk="1" fontAlgn="base" hangingPunct="1">
        <a:spcBef>
          <a:spcPct val="0"/>
        </a:spcBef>
        <a:spcAft>
          <a:spcPct val="0"/>
        </a:spcAft>
        <a:defRPr sz="3600">
          <a:solidFill>
            <a:schemeClr val="tx1"/>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3600">
          <a:solidFill>
            <a:schemeClr val="tx1"/>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3600">
          <a:solidFill>
            <a:schemeClr val="tx1"/>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3600">
          <a:solidFill>
            <a:schemeClr val="tx1"/>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3600">
          <a:solidFill>
            <a:schemeClr val="tx1"/>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3600">
          <a:solidFill>
            <a:schemeClr val="tx1"/>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3600">
          <a:solidFill>
            <a:schemeClr val="tx1"/>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3600">
          <a:solidFill>
            <a:schemeClr val="tx1"/>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3600">
          <a:solidFill>
            <a:schemeClr val="tx1"/>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60000"/>
        <a:buFont typeface="Wingdings" pitchFamily="2" charset="2"/>
        <a:buChar char="n"/>
        <a:defRPr sz="16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60000"/>
        <a:buFont typeface="Wingdings" pitchFamily="2" charset="2"/>
        <a:buChar char="n"/>
        <a:defRPr sz="16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2"/>
        </a:buClr>
        <a:buChar char="•"/>
        <a:defRPr sz="16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60000"/>
        <a:buFont typeface="Wingdings" pitchFamily="2" charset="2"/>
        <a:buChar char="n"/>
        <a:defRPr sz="16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60000"/>
        <a:buFont typeface="Wingdings" pitchFamily="2" charset="2"/>
        <a:buChar char="n"/>
        <a:defRPr sz="16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60000"/>
        <a:buFont typeface="Wingdings" pitchFamily="2" charset="2"/>
        <a:buChar char="n"/>
        <a:defRPr sz="16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60000"/>
        <a:buFont typeface="Wingdings" pitchFamily="2" charset="2"/>
        <a:buChar char="n"/>
        <a:defRPr sz="16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60000"/>
        <a:buFont typeface="Wingdings" pitchFamily="2" charset="2"/>
        <a:buChar char="n"/>
        <a:defRPr sz="16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14D1D5A1-F690-4160-81D8-124987397116}" type="datetimeFigureOut">
              <a:rPr lang="ru-RU"/>
              <a:pPr>
                <a:defRPr/>
              </a:pPr>
              <a:t>25.02.2017</a:t>
            </a:fld>
            <a:endParaRPr lang="ru-RU"/>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defRPr>
            </a:lvl1pPr>
          </a:lstStyle>
          <a:p>
            <a:fld id="{DC2023FC-EF2A-4BB6-9B6C-FA3C3736BF5A}"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itchFamily="34" charset="0"/>
        </a:defRPr>
      </a:lvl2pPr>
      <a:lvl3pPr algn="l" rtl="0" eaLnBrk="1" fontAlgn="base" hangingPunct="1">
        <a:lnSpc>
          <a:spcPct val="90000"/>
        </a:lnSpc>
        <a:spcBef>
          <a:spcPct val="0"/>
        </a:spcBef>
        <a:spcAft>
          <a:spcPct val="0"/>
        </a:spcAft>
        <a:defRPr sz="4400">
          <a:solidFill>
            <a:schemeClr val="tx1"/>
          </a:solidFill>
          <a:latin typeface="Calibri Light" pitchFamily="34" charset="0"/>
        </a:defRPr>
      </a:lvl3pPr>
      <a:lvl4pPr algn="l" rtl="0" eaLnBrk="1" fontAlgn="base" hangingPunct="1">
        <a:lnSpc>
          <a:spcPct val="90000"/>
        </a:lnSpc>
        <a:spcBef>
          <a:spcPct val="0"/>
        </a:spcBef>
        <a:spcAft>
          <a:spcPct val="0"/>
        </a:spcAft>
        <a:defRPr sz="4400">
          <a:solidFill>
            <a:schemeClr val="tx1"/>
          </a:solidFill>
          <a:latin typeface="Calibri Light" pitchFamily="34" charset="0"/>
        </a:defRPr>
      </a:lvl4pPr>
      <a:lvl5pPr algn="l" rtl="0" eaLnBrk="1" fontAlgn="base" hangingPunct="1">
        <a:lnSpc>
          <a:spcPct val="90000"/>
        </a:lnSpc>
        <a:spcBef>
          <a:spcPct val="0"/>
        </a:spcBef>
        <a:spcAft>
          <a:spcPct val="0"/>
        </a:spcAft>
        <a:defRPr sz="4400">
          <a:solidFill>
            <a:schemeClr val="tx1"/>
          </a:solidFill>
          <a:latin typeface="Calibri Light"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966D40-F3E6-4320-88AF-5F6666709C66}" type="datetime1">
              <a:rPr lang="ru-RU" smtClean="0"/>
              <a:pPr/>
              <a:t>25.02.2017</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03F02D-D81E-4ED0-933D-D02750C0F007}" type="slidenum">
              <a:rPr lang="ru-RU" smtClean="0"/>
              <a:pPr/>
              <a:t>‹#›</a:t>
            </a:fld>
            <a:endParaRPr lang="ru-RU"/>
          </a:p>
        </p:txBody>
      </p:sp>
    </p:spTree>
    <p:extLst>
      <p:ext uri="{BB962C8B-B14F-4D97-AF65-F5344CB8AC3E}">
        <p14:creationId xmlns:p14="http://schemas.microsoft.com/office/powerpoint/2010/main" xmlns="" val="3106252437"/>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openxmlformats.org/officeDocument/2006/relationships/image" Target="../media/image7.wmf"/><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package" Target="../embeddings/______Microsoft_Office_PowerPoint1.sldx"/><Relationship Id="rId2" Type="http://schemas.openxmlformats.org/officeDocument/2006/relationships/slideLayout" Target="../slideLayouts/slideLayout18.xml"/><Relationship Id="rId1" Type="http://schemas.openxmlformats.org/officeDocument/2006/relationships/vmlDrawing" Target="../drawings/vmlDrawing1.vml"/></Relationships>
</file>

<file path=ppt/slides/_rels/slide15.xml.rels><?xml version="1.0" encoding="UTF-8" standalone="yes"?>
<Relationships xmlns="http://schemas.openxmlformats.org/package/2006/relationships"><Relationship Id="rId3" Type="http://schemas.openxmlformats.org/officeDocument/2006/relationships/package" Target="../embeddings/______Microsoft_Office_PowerPoint2.sldx"/><Relationship Id="rId2" Type="http://schemas.openxmlformats.org/officeDocument/2006/relationships/slideLayout" Target="../slideLayouts/slideLayout18.xml"/><Relationship Id="rId1" Type="http://schemas.openxmlformats.org/officeDocument/2006/relationships/vmlDrawing" Target="../drawings/vmlDrawing2.v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package" Target="../embeddings/______Microsoft_Office_PowerPoint3.sldx"/><Relationship Id="rId2" Type="http://schemas.openxmlformats.org/officeDocument/2006/relationships/slideLayout" Target="../slideLayouts/slideLayout18.xml"/><Relationship Id="rId1" Type="http://schemas.openxmlformats.org/officeDocument/2006/relationships/vmlDrawing" Target="../drawings/vmlDrawing3.v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package" Target="../embeddings/______Microsoft_Office_PowerPoint4.sldx"/><Relationship Id="rId2" Type="http://schemas.openxmlformats.org/officeDocument/2006/relationships/slideLayout" Target="../slideLayouts/slideLayout18.xml"/><Relationship Id="rId1" Type="http://schemas.openxmlformats.org/officeDocument/2006/relationships/vmlDrawing" Target="../drawings/vmlDrawing4.v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package" Target="../embeddings/______Microsoft_Office_PowerPoint5.sldx"/><Relationship Id="rId2" Type="http://schemas.openxmlformats.org/officeDocument/2006/relationships/slideLayout" Target="../slideLayouts/slideLayout18.xml"/><Relationship Id="rId1" Type="http://schemas.openxmlformats.org/officeDocument/2006/relationships/vmlDrawing" Target="../drawings/vmlDrawing5.vml"/></Relationships>
</file>

<file path=ppt/slides/_rels/slide24.xml.rels><?xml version="1.0" encoding="UTF-8" standalone="yes"?>
<Relationships xmlns="http://schemas.openxmlformats.org/package/2006/relationships"><Relationship Id="rId3" Type="http://schemas.openxmlformats.org/officeDocument/2006/relationships/package" Target="../embeddings/______Microsoft_Office_PowerPoint6.sldx"/><Relationship Id="rId2" Type="http://schemas.openxmlformats.org/officeDocument/2006/relationships/slideLayout" Target="../slideLayouts/slideLayout18.xml"/><Relationship Id="rId1" Type="http://schemas.openxmlformats.org/officeDocument/2006/relationships/vmlDrawing" Target="../drawings/vmlDrawing6.v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hyperlink" Target="http://pedsovet.su/metodika/5973_differencirovannye_zadaniya_na_uroke" TargetMode="External"/><Relationship Id="rId2" Type="http://schemas.openxmlformats.org/officeDocument/2006/relationships/hyperlink" Target="http://pedsovet.su/metodika/5976_vidy_i_formy_pedagogicheskih_testov" TargetMode="External"/><Relationship Id="rId1" Type="http://schemas.openxmlformats.org/officeDocument/2006/relationships/slideLayout" Target="../slideLayouts/slideLayout17.xml"/><Relationship Id="rId5" Type="http://schemas.openxmlformats.org/officeDocument/2006/relationships/hyperlink" Target="http://pedsovet.su/samoanaliz_uroka" TargetMode="External"/><Relationship Id="rId4" Type="http://schemas.openxmlformats.org/officeDocument/2006/relationships/hyperlink" Target="http://pedsovet.su/metodika/refleksiya/5665_refleksiya_kak_etap_uroka_fgos"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000109"/>
            <a:ext cx="8296306" cy="3562368"/>
          </a:xfrm>
          <a:prstGeom prst="rect">
            <a:avLst/>
          </a:prstGeo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sz="4400" b="1" cap="all" dirty="0" smtClean="0">
                <a:ln/>
                <a:solidFill>
                  <a:schemeClr val="accent1">
                    <a:lumMod val="75000"/>
                  </a:schemeClr>
                </a:solidFill>
                <a:effectLst>
                  <a:reflection blurRad="10000" stA="55000" endPos="48000" dist="500" dir="5400000" sy="-100000" algn="bl" rotWithShape="0"/>
                </a:effectLst>
                <a:latin typeface="Bookman Old Style" pitchFamily="18" charset="0"/>
              </a:rPr>
              <a:t>Современный урок современного преподавателя</a:t>
            </a:r>
            <a:r>
              <a:rPr lang="ru-RU"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ru-RU"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ru-RU"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ru-RU"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endParaRPr lang="ru-RU"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9" name="Подзаголовок 8"/>
          <p:cNvSpPr>
            <a:spLocks noGrp="1"/>
          </p:cNvSpPr>
          <p:nvPr>
            <p:ph type="body" idx="1"/>
          </p:nvPr>
        </p:nvSpPr>
        <p:spPr/>
        <p:txBody>
          <a:bodyPr/>
          <a:lstStyle/>
          <a:p>
            <a:pPr algn="r"/>
            <a:r>
              <a:rPr lang="ru-RU" b="1" dirty="0" smtClean="0">
                <a:ln>
                  <a:solidFill>
                    <a:sysClr val="windowText" lastClr="000000"/>
                  </a:solidFill>
                </a:ln>
                <a:solidFill>
                  <a:srgbClr val="FFFF00"/>
                </a:solidFill>
                <a:latin typeface="Bookman Old Style" pitchFamily="18" charset="0"/>
              </a:rPr>
              <a:t>Подготовила: </a:t>
            </a:r>
            <a:r>
              <a:rPr lang="ru-RU" b="1" dirty="0" err="1" smtClean="0">
                <a:ln>
                  <a:solidFill>
                    <a:sysClr val="windowText" lastClr="000000"/>
                  </a:solidFill>
                </a:ln>
                <a:solidFill>
                  <a:srgbClr val="FFFF00"/>
                </a:solidFill>
                <a:latin typeface="Bookman Old Style" pitchFamily="18" charset="0"/>
              </a:rPr>
              <a:t>Хайдакина</a:t>
            </a:r>
            <a:r>
              <a:rPr lang="ru-RU" b="1" dirty="0" smtClean="0">
                <a:ln>
                  <a:solidFill>
                    <a:sysClr val="windowText" lastClr="000000"/>
                  </a:solidFill>
                </a:ln>
                <a:solidFill>
                  <a:srgbClr val="FFFF00"/>
                </a:solidFill>
                <a:latin typeface="Bookman Old Style" pitchFamily="18" charset="0"/>
              </a:rPr>
              <a:t> Л.Ю.- преподаватель ГБПОУ РО «ТМПТ» </a:t>
            </a:r>
            <a:endParaRPr lang="ru-RU" b="1" dirty="0">
              <a:ln>
                <a:solidFill>
                  <a:sysClr val="windowText" lastClr="000000"/>
                </a:solidFill>
              </a:ln>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071547"/>
            <a:ext cx="7772400" cy="785817"/>
          </a:xfrm>
        </p:spPr>
        <p:txBody>
          <a:bodyPr/>
          <a:lstStyle/>
          <a:p>
            <a:r>
              <a:rPr lang="ru-RU" b="1" dirty="0" smtClean="0"/>
              <a:t>Новая типология уроков </a:t>
            </a:r>
            <a:r>
              <a:rPr lang="ru-RU" dirty="0" smtClean="0"/>
              <a:t/>
            </a:r>
            <a:br>
              <a:rPr lang="ru-RU" dirty="0" smtClean="0"/>
            </a:br>
            <a:endParaRPr lang="ru-RU" dirty="0"/>
          </a:p>
        </p:txBody>
      </p:sp>
      <p:sp>
        <p:nvSpPr>
          <p:cNvPr id="7" name="Подзаголовок 6"/>
          <p:cNvSpPr>
            <a:spLocks noGrp="1"/>
          </p:cNvSpPr>
          <p:nvPr>
            <p:ph type="subTitle" idx="1"/>
          </p:nvPr>
        </p:nvSpPr>
        <p:spPr>
          <a:xfrm>
            <a:off x="428596" y="1571612"/>
            <a:ext cx="8358246" cy="4857784"/>
          </a:xfrm>
        </p:spPr>
        <p:txBody>
          <a:bodyPr/>
          <a:lstStyle/>
          <a:p>
            <a:pPr algn="l"/>
            <a:r>
              <a:rPr lang="ru-RU" sz="1100" dirty="0" smtClean="0"/>
              <a:t>Главная методическая цель урока при системно- </a:t>
            </a:r>
            <a:r>
              <a:rPr lang="ru-RU" sz="1100" dirty="0" err="1" smtClean="0"/>
              <a:t>деятельностном</a:t>
            </a:r>
            <a:r>
              <a:rPr lang="ru-RU" sz="1100" dirty="0" smtClean="0"/>
              <a:t> обучении – создание условий для проявления познавательной активности обучающихся.</a:t>
            </a:r>
            <a:br>
              <a:rPr lang="ru-RU" sz="1100" dirty="0" smtClean="0"/>
            </a:br>
            <a:r>
              <a:rPr lang="ru-RU" sz="1100" dirty="0" smtClean="0"/>
              <a:t/>
            </a:r>
            <a:br>
              <a:rPr lang="ru-RU" sz="1100" dirty="0" smtClean="0"/>
            </a:br>
            <a:r>
              <a:rPr lang="ru-RU" sz="1100" b="1" dirty="0" smtClean="0"/>
              <a:t>Главная методическая цель достигается следующими путями</a:t>
            </a:r>
            <a:r>
              <a:rPr lang="ru-RU" sz="1100" dirty="0" smtClean="0"/>
              <a:t>: </a:t>
            </a:r>
          </a:p>
          <a:p>
            <a:pPr lvl="0" algn="l"/>
            <a:r>
              <a:rPr lang="ru-RU" sz="1100" dirty="0" smtClean="0"/>
              <a:t>Ход познания – «от учеников». Учитель составляет и обсуждает план урока вместе с обучающимися, использует в ходе урока дидактический материал, позволяющий ученику выбирать наиболее значимые для него вид и форму учебного содержания.</a:t>
            </a:r>
          </a:p>
          <a:p>
            <a:pPr algn="l"/>
            <a:r>
              <a:rPr lang="ru-RU" sz="1100" dirty="0" smtClean="0"/>
              <a:t> </a:t>
            </a:r>
          </a:p>
          <a:p>
            <a:pPr lvl="0" algn="l"/>
            <a:r>
              <a:rPr lang="ru-RU" sz="1100" dirty="0" smtClean="0"/>
              <a:t>Преобразующий характер деятельности обучающихся: наблюдают, сравнивают, группируют, классифицируют, делают выводы, выясняют закономерности. </a:t>
            </a:r>
          </a:p>
          <a:p>
            <a:pPr algn="l"/>
            <a:r>
              <a:rPr lang="ru-RU" sz="1100" dirty="0" smtClean="0"/>
              <a:t> </a:t>
            </a:r>
          </a:p>
          <a:p>
            <a:pPr lvl="0" algn="l"/>
            <a:r>
              <a:rPr lang="ru-RU" sz="1100" dirty="0" smtClean="0"/>
              <a:t>Интенсивная самостоятельная деятельность обучающихся, связанная с эмоциональными переживаниями, которая сопровождается эффектом неожиданности. </a:t>
            </a:r>
          </a:p>
          <a:p>
            <a:pPr algn="l"/>
            <a:r>
              <a:rPr lang="ru-RU" sz="1100" dirty="0" smtClean="0"/>
              <a:t> </a:t>
            </a:r>
          </a:p>
          <a:p>
            <a:pPr lvl="0" algn="l"/>
            <a:r>
              <a:rPr lang="ru-RU" sz="1100" dirty="0" smtClean="0"/>
              <a:t>Коллективный поиск, направляемый преподавателем (вопросы, пробуждающие самостоятельную мысль учеников, предварительные домашние задания). Преподаватель  создает атмосферу заинтересованности каждого обучающегося  в работе группы.</a:t>
            </a:r>
          </a:p>
          <a:p>
            <a:pPr algn="l"/>
            <a:r>
              <a:rPr lang="ru-RU" sz="1100" dirty="0" smtClean="0"/>
              <a:t> </a:t>
            </a:r>
          </a:p>
          <a:p>
            <a:pPr lvl="0" algn="l"/>
            <a:r>
              <a:rPr lang="ru-RU" sz="1100" dirty="0" smtClean="0"/>
              <a:t>Создание педагогических ситуаций общения на уроке, позволяющих каждому ученику проявлять инициативу, самостоятельность, избирательность в способах работы.</a:t>
            </a:r>
          </a:p>
          <a:p>
            <a:pPr algn="l"/>
            <a:r>
              <a:rPr lang="ru-RU" sz="1100" dirty="0" smtClean="0"/>
              <a:t> </a:t>
            </a:r>
          </a:p>
          <a:p>
            <a:pPr lvl="0" algn="l"/>
            <a:r>
              <a:rPr lang="ru-RU" sz="1100" dirty="0" smtClean="0"/>
              <a:t>Гибкая структура. Учитель использует разнообразные формы и методы организации учебной деятельности, позволяющие раскрыть субъективный опыт обучающихся.</a:t>
            </a:r>
          </a:p>
          <a:p>
            <a:pPr algn="l"/>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85794"/>
            <a:ext cx="7929618" cy="1143008"/>
          </a:xfrm>
        </p:spPr>
        <p:txBody>
          <a:bodyPr/>
          <a:lstStyle/>
          <a:p>
            <a:r>
              <a:rPr lang="ru-RU" b="1" dirty="0" smtClean="0">
                <a:solidFill>
                  <a:srgbClr val="FFFF00"/>
                </a:solidFill>
              </a:rPr>
              <a:t>Типы уроков</a:t>
            </a:r>
            <a:br>
              <a:rPr lang="ru-RU" b="1" dirty="0" smtClean="0">
                <a:solidFill>
                  <a:srgbClr val="FFFF00"/>
                </a:solidFill>
              </a:rPr>
            </a:br>
            <a:r>
              <a:rPr lang="ru-RU" b="1" dirty="0" smtClean="0"/>
              <a:t> </a:t>
            </a:r>
            <a:r>
              <a:rPr lang="ru-RU" sz="2000" b="1" dirty="0" smtClean="0">
                <a:solidFill>
                  <a:srgbClr val="FFFF00"/>
                </a:solidFill>
              </a:rPr>
              <a:t>Уроки </a:t>
            </a:r>
            <a:r>
              <a:rPr lang="ru-RU" sz="2000" b="1" dirty="0" err="1" smtClean="0">
                <a:solidFill>
                  <a:srgbClr val="FFFF00"/>
                </a:solidFill>
              </a:rPr>
              <a:t>деятельностной</a:t>
            </a:r>
            <a:r>
              <a:rPr lang="ru-RU" sz="2000" b="1" dirty="0" smtClean="0">
                <a:solidFill>
                  <a:srgbClr val="FFFF00"/>
                </a:solidFill>
              </a:rPr>
              <a:t> направленности по </a:t>
            </a:r>
            <a:r>
              <a:rPr lang="ru-RU" sz="2000" b="1" dirty="0" err="1" smtClean="0">
                <a:solidFill>
                  <a:srgbClr val="FFFF00"/>
                </a:solidFill>
              </a:rPr>
              <a:t>целеполаганию</a:t>
            </a:r>
            <a:r>
              <a:rPr lang="ru-RU" sz="2000" b="1" dirty="0" smtClean="0">
                <a:solidFill>
                  <a:srgbClr val="FFFF00"/>
                </a:solidFill>
              </a:rPr>
              <a:t> можно распределить на </a:t>
            </a:r>
            <a:br>
              <a:rPr lang="ru-RU" sz="2000" b="1" dirty="0" smtClean="0">
                <a:solidFill>
                  <a:srgbClr val="FFFF00"/>
                </a:solidFill>
              </a:rPr>
            </a:br>
            <a:r>
              <a:rPr lang="ru-RU" sz="2000" b="1" dirty="0" smtClean="0">
                <a:solidFill>
                  <a:srgbClr val="FFFF00"/>
                </a:solidFill>
              </a:rPr>
              <a:t>четыре группы:</a:t>
            </a:r>
            <a:r>
              <a:rPr lang="ru-RU" sz="2000" dirty="0" smtClean="0">
                <a:solidFill>
                  <a:srgbClr val="FFFF00"/>
                </a:solidFill>
              </a:rPr>
              <a:t> </a:t>
            </a:r>
            <a:r>
              <a:rPr lang="ru-RU" dirty="0" smtClean="0"/>
              <a:t/>
            </a:r>
            <a:br>
              <a:rPr lang="ru-RU" dirty="0" smtClean="0"/>
            </a:br>
            <a:endParaRPr lang="ru-RU" dirty="0">
              <a:solidFill>
                <a:srgbClr val="FFFF00"/>
              </a:solidFill>
            </a:endParaRPr>
          </a:p>
        </p:txBody>
      </p:sp>
      <p:graphicFrame>
        <p:nvGraphicFramePr>
          <p:cNvPr id="6" name="Содержимое 5"/>
          <p:cNvGraphicFramePr>
            <a:graphicFrameLocks noGrp="1"/>
          </p:cNvGraphicFramePr>
          <p:nvPr>
            <p:ph idx="1"/>
          </p:nvPr>
        </p:nvGraphicFramePr>
        <p:xfrm>
          <a:off x="571472" y="2071678"/>
          <a:ext cx="7572428" cy="4429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7" descr="BS00554_"/>
          <p:cNvPicPr>
            <a:picLocks noChangeAspect="1" noChangeArrowheads="1"/>
          </p:cNvPicPr>
          <p:nvPr/>
        </p:nvPicPr>
        <p:blipFill>
          <a:blip r:embed="rId6"/>
          <a:srcRect/>
          <a:stretch>
            <a:fillRect/>
          </a:stretch>
        </p:blipFill>
        <p:spPr bwMode="auto">
          <a:xfrm>
            <a:off x="2786050" y="4786322"/>
            <a:ext cx="990600" cy="13430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304800"/>
            <a:ext cx="8686800" cy="1219200"/>
          </a:xfrm>
        </p:spPr>
        <p:txBody>
          <a:bodyPr>
            <a:normAutofit/>
          </a:bodyPr>
          <a:lstStyle/>
          <a:p>
            <a:pPr eaLnBrk="1" fontAlgn="auto" hangingPunct="1">
              <a:spcAft>
                <a:spcPts val="0"/>
              </a:spcAft>
              <a:defRPr/>
            </a:pPr>
            <a:r>
              <a:rPr lang="ru-RU" sz="3200" b="1" i="1" dirty="0" smtClean="0">
                <a:solidFill>
                  <a:srgbClr val="FFFF00"/>
                </a:solidFill>
                <a:latin typeface="Arial" charset="0"/>
              </a:rPr>
              <a:t>УРОК </a:t>
            </a:r>
            <a:r>
              <a:rPr lang="ru-RU" sz="3200" b="1" i="1" dirty="0">
                <a:solidFill>
                  <a:srgbClr val="FFFF00"/>
                </a:solidFill>
                <a:latin typeface="Arial" charset="0"/>
              </a:rPr>
              <a:t>ОТКРЫТИЯ НОВОГО ЗНАНИЯ</a:t>
            </a:r>
            <a:r>
              <a:rPr lang="ru-RU" b="1" i="1" dirty="0">
                <a:solidFill>
                  <a:srgbClr val="CC0000"/>
                </a:solidFill>
                <a:latin typeface="Arial" charset="0"/>
              </a:rPr>
              <a:t/>
            </a:r>
            <a:br>
              <a:rPr lang="ru-RU" b="1" i="1" dirty="0">
                <a:solidFill>
                  <a:srgbClr val="CC0000"/>
                </a:solidFill>
                <a:latin typeface="Arial" charset="0"/>
              </a:rPr>
            </a:br>
            <a:endParaRPr lang="ru-RU" i="1" dirty="0"/>
          </a:p>
        </p:txBody>
      </p:sp>
      <p:sp>
        <p:nvSpPr>
          <p:cNvPr id="30723" name="Объект 2"/>
          <p:cNvSpPr>
            <a:spLocks noGrp="1"/>
          </p:cNvSpPr>
          <p:nvPr>
            <p:ph idx="1"/>
          </p:nvPr>
        </p:nvSpPr>
        <p:spPr>
          <a:xfrm>
            <a:off x="685800" y="1600200"/>
            <a:ext cx="7772400" cy="3733800"/>
          </a:xfrm>
        </p:spPr>
        <p:txBody>
          <a:bodyPr/>
          <a:lstStyle/>
          <a:p>
            <a:pPr eaLnBrk="1" hangingPunct="1"/>
            <a:endParaRPr lang="ru-RU" dirty="0" smtClean="0"/>
          </a:p>
        </p:txBody>
      </p:sp>
      <p:pic>
        <p:nvPicPr>
          <p:cNvPr id="30726" name="Picture 2"/>
          <p:cNvPicPr>
            <a:picLocks noChangeAspect="1" noChangeArrowheads="1"/>
          </p:cNvPicPr>
          <p:nvPr/>
        </p:nvPicPr>
        <p:blipFill>
          <a:blip r:embed="rId2"/>
          <a:srcRect/>
          <a:stretch>
            <a:fillRect/>
          </a:stretch>
        </p:blipFill>
        <p:spPr bwMode="auto">
          <a:xfrm>
            <a:off x="0" y="4214818"/>
            <a:ext cx="2571736" cy="2643182"/>
          </a:xfrm>
          <a:prstGeom prst="rect">
            <a:avLst/>
          </a:prstGeom>
          <a:noFill/>
          <a:ln w="9525">
            <a:noFill/>
            <a:miter lim="800000"/>
            <a:headEnd/>
            <a:tailEnd/>
          </a:ln>
        </p:spPr>
      </p:pic>
      <p:sp>
        <p:nvSpPr>
          <p:cNvPr id="6" name="Овал 5"/>
          <p:cNvSpPr/>
          <p:nvPr/>
        </p:nvSpPr>
        <p:spPr>
          <a:xfrm>
            <a:off x="3352800" y="3810000"/>
            <a:ext cx="5486400" cy="2286000"/>
          </a:xfrm>
          <a:prstGeom prst="ellipse">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dirty="0"/>
              <a:t>Работа с учебной задачей (содержательный аспект)</a:t>
            </a:r>
          </a:p>
        </p:txBody>
      </p:sp>
      <p:sp>
        <p:nvSpPr>
          <p:cNvPr id="38" name="Стрелка вниз 37"/>
          <p:cNvSpPr/>
          <p:nvPr/>
        </p:nvSpPr>
        <p:spPr>
          <a:xfrm>
            <a:off x="4859338" y="1676400"/>
            <a:ext cx="2376487" cy="1905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dirty="0"/>
              <a:t>С</a:t>
            </a:r>
            <a:r>
              <a:rPr lang="ru-RU" sz="2800" dirty="0" smtClean="0"/>
              <a:t>уть</a:t>
            </a:r>
            <a:endParaRPr lang="ru-RU"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8"/>
                                        </p:tgtEl>
                                        <p:attrNameLst>
                                          <p:attrName>style.visibility</p:attrName>
                                        </p:attrNameLst>
                                      </p:cBhvr>
                                      <p:to>
                                        <p:strVal val="visible"/>
                                      </p:to>
                                    </p:set>
                                    <p:anim calcmode="lin" valueType="num">
                                      <p:cBhvr additive="base">
                                        <p:cTn id="14" dur="500" fill="hold"/>
                                        <p:tgtEl>
                                          <p:spTgt spid="38"/>
                                        </p:tgtEl>
                                        <p:attrNameLst>
                                          <p:attrName>ppt_x</p:attrName>
                                        </p:attrNameLst>
                                      </p:cBhvr>
                                      <p:tavLst>
                                        <p:tav tm="0">
                                          <p:val>
                                            <p:strVal val="#ppt_x"/>
                                          </p:val>
                                        </p:tav>
                                        <p:tav tm="100000">
                                          <p:val>
                                            <p:strVal val="#ppt_x"/>
                                          </p:val>
                                        </p:tav>
                                      </p:tavLst>
                                    </p:anim>
                                    <p:anim calcmode="lin" valueType="num">
                                      <p:cBhvr additive="base">
                                        <p:cTn id="15"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0" y="533400"/>
            <a:ext cx="7772400" cy="1295400"/>
          </a:xfrm>
          <a:prstGeom prst="rect">
            <a:avLst/>
          </a:prstGeom>
        </p:spPr>
        <p:txBody>
          <a:bodyPr/>
          <a:lstStyle/>
          <a:p>
            <a:pPr eaLnBrk="1" hangingPunct="1">
              <a:spcBef>
                <a:spcPct val="30000"/>
              </a:spcBef>
              <a:defRPr/>
            </a:pPr>
            <a:r>
              <a:rPr lang="ru-RU" sz="2800" b="1" dirty="0" smtClean="0">
                <a:solidFill>
                  <a:srgbClr val="FFFF00"/>
                </a:solidFill>
                <a:latin typeface="Arial" pitchFamily="34" charset="0"/>
              </a:rPr>
              <a:t>Два основных шага учебной</a:t>
            </a:r>
            <a:br>
              <a:rPr lang="ru-RU" sz="2800" b="1" dirty="0" smtClean="0">
                <a:solidFill>
                  <a:srgbClr val="FFFF00"/>
                </a:solidFill>
                <a:latin typeface="Arial" pitchFamily="34" charset="0"/>
              </a:rPr>
            </a:br>
            <a:r>
              <a:rPr lang="ru-RU" sz="2800" b="1" dirty="0" smtClean="0">
                <a:solidFill>
                  <a:srgbClr val="FFFF00"/>
                </a:solidFill>
                <a:latin typeface="Arial" pitchFamily="34" charset="0"/>
              </a:rPr>
              <a:t>деятельности на уроке ОНЗ</a:t>
            </a:r>
            <a:endParaRPr lang="ru-RU" sz="2600" b="1" dirty="0" smtClean="0">
              <a:solidFill>
                <a:srgbClr val="FFFF00"/>
              </a:solidFill>
              <a:latin typeface="Arial" pitchFamily="34" charset="0"/>
            </a:endParaRPr>
          </a:p>
        </p:txBody>
      </p:sp>
      <p:pic>
        <p:nvPicPr>
          <p:cNvPr id="17411" name="Picture 3" descr="Peterson17"/>
          <p:cNvPicPr>
            <a:picLocks noChangeAspect="1" noChangeArrowheads="1"/>
          </p:cNvPicPr>
          <p:nvPr/>
        </p:nvPicPr>
        <p:blipFill>
          <a:blip r:embed="rId2">
            <a:lum contrast="6000"/>
          </a:blip>
          <a:srcRect/>
          <a:stretch>
            <a:fillRect/>
          </a:stretch>
        </p:blipFill>
        <p:spPr bwMode="auto">
          <a:xfrm>
            <a:off x="5148263" y="2349500"/>
            <a:ext cx="3346450" cy="2686050"/>
          </a:xfrm>
          <a:prstGeom prst="rect">
            <a:avLst/>
          </a:prstGeom>
          <a:noFill/>
          <a:ln w="9525">
            <a:noFill/>
            <a:miter lim="800000"/>
            <a:headEnd/>
            <a:tailEnd/>
          </a:ln>
        </p:spPr>
      </p:pic>
      <p:pic>
        <p:nvPicPr>
          <p:cNvPr id="17412" name="Picture 4" descr="Peterson16"/>
          <p:cNvPicPr>
            <a:picLocks noChangeAspect="1" noChangeArrowheads="1"/>
          </p:cNvPicPr>
          <p:nvPr/>
        </p:nvPicPr>
        <p:blipFill>
          <a:blip r:embed="rId3"/>
          <a:srcRect/>
          <a:stretch>
            <a:fillRect/>
          </a:stretch>
        </p:blipFill>
        <p:spPr bwMode="auto">
          <a:xfrm>
            <a:off x="684213" y="2349500"/>
            <a:ext cx="3349625" cy="2698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500" fill="hold"/>
                                        <p:tgtEl>
                                          <p:spTgt spid="17410"/>
                                        </p:tgtEl>
                                        <p:attrNameLst>
                                          <p:attrName>ppt_w</p:attrName>
                                        </p:attrNameLst>
                                      </p:cBhvr>
                                      <p:tavLst>
                                        <p:tav tm="0">
                                          <p:val>
                                            <p:fltVal val="0"/>
                                          </p:val>
                                        </p:tav>
                                        <p:tav tm="100000">
                                          <p:val>
                                            <p:strVal val="#ppt_w"/>
                                          </p:val>
                                        </p:tav>
                                      </p:tavLst>
                                    </p:anim>
                                    <p:anim calcmode="lin" valueType="num">
                                      <p:cBhvr>
                                        <p:cTn id="8" dur="500" fill="hold"/>
                                        <p:tgtEl>
                                          <p:spTgt spid="174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7412"/>
                                        </p:tgtEl>
                                        <p:attrNameLst>
                                          <p:attrName>style.visibility</p:attrName>
                                        </p:attrNameLst>
                                      </p:cBhvr>
                                      <p:to>
                                        <p:strVal val="visible"/>
                                      </p:to>
                                    </p:set>
                                    <p:animEffect transition="in" filter="blinds(horizontal)">
                                      <p:cBhvr>
                                        <p:cTn id="13" dur="500"/>
                                        <p:tgtEl>
                                          <p:spTgt spid="17412"/>
                                        </p:tgtEl>
                                      </p:cBhvr>
                                    </p:animEffect>
                                  </p:childTnLst>
                                </p:cTn>
                              </p:par>
                            </p:childTnLst>
                          </p:cTn>
                        </p:par>
                        <p:par>
                          <p:cTn id="14" fill="hold">
                            <p:stCondLst>
                              <p:cond delay="500"/>
                            </p:stCondLst>
                            <p:childTnLst>
                              <p:par>
                                <p:cTn id="15" presetID="3" presetClass="entr" presetSubtype="10" fill="hold" nodeType="afterEffect">
                                  <p:stCondLst>
                                    <p:cond delay="0"/>
                                  </p:stCondLst>
                                  <p:childTnLst>
                                    <p:set>
                                      <p:cBhvr>
                                        <p:cTn id="16" dur="1" fill="hold">
                                          <p:stCondLst>
                                            <p:cond delay="0"/>
                                          </p:stCondLst>
                                        </p:cTn>
                                        <p:tgtEl>
                                          <p:spTgt spid="17411"/>
                                        </p:tgtEl>
                                        <p:attrNameLst>
                                          <p:attrName>style.visibility</p:attrName>
                                        </p:attrNameLst>
                                      </p:cBhvr>
                                      <p:to>
                                        <p:strVal val="visible"/>
                                      </p:to>
                                    </p:set>
                                    <p:animEffect transition="in" filter="blinds(horizontal)">
                                      <p:cBhvr>
                                        <p:cTn id="17" dur="5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026" name="Object 1"/>
          <p:cNvGraphicFramePr>
            <a:graphicFrameLocks noChangeAspect="1"/>
          </p:cNvGraphicFramePr>
          <p:nvPr/>
        </p:nvGraphicFramePr>
        <p:xfrm>
          <a:off x="428596" y="357166"/>
          <a:ext cx="8143932" cy="5643578"/>
        </p:xfrm>
        <a:graphic>
          <a:graphicData uri="http://schemas.openxmlformats.org/presentationml/2006/ole">
            <p:oleObj spid="_x0000_s1026" name="Слайд" r:id="rId3" imgW="3584385" imgH="2688441" progId="PowerPoint.Slide.12">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2050" name="Object 1"/>
          <p:cNvGraphicFramePr>
            <a:graphicFrameLocks noChangeAspect="1"/>
          </p:cNvGraphicFramePr>
          <p:nvPr/>
        </p:nvGraphicFramePr>
        <p:xfrm>
          <a:off x="285720" y="857232"/>
          <a:ext cx="8215370" cy="5143536"/>
        </p:xfrm>
        <a:graphic>
          <a:graphicData uri="http://schemas.openxmlformats.org/presentationml/2006/ole">
            <p:oleObj spid="_x0000_s2050" name="Слайд" r:id="rId3" imgW="4197045" imgH="3148534" progId="PowerPoint.Slide.12">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304800"/>
            <a:ext cx="8686800" cy="1219200"/>
          </a:xfrm>
        </p:spPr>
        <p:txBody>
          <a:bodyPr/>
          <a:lstStyle/>
          <a:p>
            <a:pPr algn="ctr" eaLnBrk="1" fontAlgn="auto" hangingPunct="1">
              <a:spcAft>
                <a:spcPts val="0"/>
              </a:spcAft>
              <a:defRPr/>
            </a:pPr>
            <a:r>
              <a:rPr lang="ru-RU" b="1" i="1" dirty="0" smtClean="0">
                <a:solidFill>
                  <a:srgbClr val="FFFF00"/>
                </a:solidFill>
                <a:latin typeface="Arial" charset="0"/>
              </a:rPr>
              <a:t>УРОК  РЕФЛЕКСИИ</a:t>
            </a:r>
            <a:endParaRPr lang="ru-RU" i="1" dirty="0">
              <a:solidFill>
                <a:srgbClr val="FFFF00"/>
              </a:solidFill>
            </a:endParaRPr>
          </a:p>
        </p:txBody>
      </p:sp>
      <p:pic>
        <p:nvPicPr>
          <p:cNvPr id="32773" name="Picture 2"/>
          <p:cNvPicPr>
            <a:picLocks noChangeAspect="1" noChangeArrowheads="1"/>
          </p:cNvPicPr>
          <p:nvPr/>
        </p:nvPicPr>
        <p:blipFill>
          <a:blip r:embed="rId2"/>
          <a:srcRect/>
          <a:stretch>
            <a:fillRect/>
          </a:stretch>
        </p:blipFill>
        <p:spPr bwMode="auto">
          <a:xfrm>
            <a:off x="685800" y="3962400"/>
            <a:ext cx="2176463" cy="2479675"/>
          </a:xfrm>
          <a:prstGeom prst="rect">
            <a:avLst/>
          </a:prstGeom>
          <a:noFill/>
          <a:ln w="9525">
            <a:noFill/>
            <a:miter lim="800000"/>
            <a:headEnd/>
            <a:tailEnd/>
          </a:ln>
        </p:spPr>
      </p:pic>
      <p:sp>
        <p:nvSpPr>
          <p:cNvPr id="6" name="Овал 5"/>
          <p:cNvSpPr/>
          <p:nvPr/>
        </p:nvSpPr>
        <p:spPr>
          <a:xfrm>
            <a:off x="3352800" y="3810000"/>
            <a:ext cx="5486400" cy="2286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200" dirty="0"/>
              <a:t>Коррекция собственных действий</a:t>
            </a:r>
          </a:p>
        </p:txBody>
      </p:sp>
      <p:sp>
        <p:nvSpPr>
          <p:cNvPr id="38" name="Стрелка вниз 37"/>
          <p:cNvSpPr/>
          <p:nvPr/>
        </p:nvSpPr>
        <p:spPr>
          <a:xfrm>
            <a:off x="4859338" y="1676400"/>
            <a:ext cx="2376487" cy="1905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dirty="0"/>
              <a:t>суть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8"/>
                                        </p:tgtEl>
                                        <p:attrNameLst>
                                          <p:attrName>style.visibility</p:attrName>
                                        </p:attrNameLst>
                                      </p:cBhvr>
                                      <p:to>
                                        <p:strVal val="visible"/>
                                      </p:to>
                                    </p:set>
                                    <p:anim calcmode="lin" valueType="num">
                                      <p:cBhvr additive="base">
                                        <p:cTn id="14" dur="500" fill="hold"/>
                                        <p:tgtEl>
                                          <p:spTgt spid="38"/>
                                        </p:tgtEl>
                                        <p:attrNameLst>
                                          <p:attrName>ppt_x</p:attrName>
                                        </p:attrNameLst>
                                      </p:cBhvr>
                                      <p:tavLst>
                                        <p:tav tm="0">
                                          <p:val>
                                            <p:strVal val="#ppt_x"/>
                                          </p:val>
                                        </p:tav>
                                        <p:tav tm="100000">
                                          <p:val>
                                            <p:strVal val="#ppt_x"/>
                                          </p:val>
                                        </p:tav>
                                      </p:tavLst>
                                    </p:anim>
                                    <p:anim calcmode="lin" valueType="num">
                                      <p:cBhvr additive="base">
                                        <p:cTn id="15"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descr="Пергамент"/>
          <p:cNvSpPr>
            <a:spLocks noGrp="1" noChangeArrowheads="1"/>
          </p:cNvSpPr>
          <p:nvPr>
            <p:ph idx="1"/>
          </p:nvPr>
        </p:nvSpPr>
        <p:spPr>
          <a:xfrm rot="21427841">
            <a:off x="579438" y="412750"/>
            <a:ext cx="5127625" cy="3314700"/>
          </a:xfrm>
          <a:prstGeom prst="horizontalScroll">
            <a:avLst>
              <a:gd name="adj" fmla="val 16412"/>
            </a:avLst>
          </a:prstGeom>
          <a:blipFill dpi="0" rotWithShape="1">
            <a:blip r:embed="rId2"/>
            <a:srcRect/>
            <a:tile tx="0" ty="0" sx="100000" sy="100000" flip="none" algn="tl"/>
          </a:blipFill>
          <a:ln w="12700">
            <a:solidFill>
              <a:srgbClr val="404040"/>
            </a:solidFill>
            <a:round/>
          </a:ln>
        </p:spPr>
        <p:txBody>
          <a:bodyPr anchor="ctr"/>
          <a:lstStyle/>
          <a:p>
            <a:pPr algn="ctr" eaLnBrk="1" hangingPunct="1">
              <a:buFontTx/>
              <a:buNone/>
            </a:pPr>
            <a:r>
              <a:rPr lang="en-US" sz="2800" b="1" dirty="0" smtClean="0">
                <a:solidFill>
                  <a:srgbClr val="FF0000"/>
                </a:solidFill>
                <a:effectLst/>
              </a:rPr>
              <a:t>I</a:t>
            </a:r>
            <a:r>
              <a:rPr lang="ru-RU" sz="2800" b="1" dirty="0" smtClean="0">
                <a:solidFill>
                  <a:srgbClr val="FF0000"/>
                </a:solidFill>
                <a:effectLst/>
              </a:rPr>
              <a:t>  шаг</a:t>
            </a:r>
          </a:p>
          <a:p>
            <a:pPr algn="ctr" eaLnBrk="1" hangingPunct="1">
              <a:buFontTx/>
              <a:buNone/>
            </a:pPr>
            <a:r>
              <a:rPr lang="ru-RU" sz="2800" b="1" i="1" dirty="0" smtClean="0">
                <a:solidFill>
                  <a:schemeClr val="accent2"/>
                </a:solidFill>
                <a:effectLst/>
              </a:rPr>
              <a:t>Что я не знаю или не умею?</a:t>
            </a:r>
            <a:endParaRPr lang="en-US" sz="2800" b="1" i="1" dirty="0" smtClean="0">
              <a:solidFill>
                <a:schemeClr val="accent2"/>
              </a:solidFill>
              <a:effectLst/>
            </a:endParaRPr>
          </a:p>
          <a:p>
            <a:pPr eaLnBrk="1" hangingPunct="1">
              <a:buFontTx/>
              <a:buNone/>
            </a:pPr>
            <a:endParaRPr lang="ru-RU" sz="2000" b="1" dirty="0" smtClean="0">
              <a:solidFill>
                <a:schemeClr val="accent2"/>
              </a:solidFill>
            </a:endParaRPr>
          </a:p>
        </p:txBody>
      </p:sp>
      <p:sp>
        <p:nvSpPr>
          <p:cNvPr id="3" name="Rectangle 2" descr="Пергамент"/>
          <p:cNvSpPr txBox="1">
            <a:spLocks noChangeArrowheads="1"/>
          </p:cNvSpPr>
          <p:nvPr/>
        </p:nvSpPr>
        <p:spPr bwMode="auto">
          <a:xfrm rot="21427841">
            <a:off x="2800350" y="3141663"/>
            <a:ext cx="5838825" cy="3571875"/>
          </a:xfrm>
          <a:prstGeom prst="horizontalScroll">
            <a:avLst>
              <a:gd name="adj" fmla="val 14989"/>
            </a:avLst>
          </a:prstGeom>
          <a:blipFill dpi="0" rotWithShape="1">
            <a:blip r:embed="rId2" cstate="print"/>
            <a:srcRect/>
            <a:tile tx="0" ty="0" sx="100000" sy="100000" flip="none" algn="tl"/>
          </a:blipFill>
          <a:ln w="12700">
            <a:solidFill>
              <a:srgbClr val="404040"/>
            </a:solidFill>
            <a:round/>
            <a:headEnd/>
            <a:tailEnd/>
          </a:ln>
        </p:spPr>
        <p:txBody>
          <a:bodyPr anchor="ctr"/>
          <a:lstStyle/>
          <a:p>
            <a:pPr marL="342900" indent="-342900" algn="ctr">
              <a:spcBef>
                <a:spcPct val="20000"/>
              </a:spcBef>
              <a:defRPr/>
            </a:pPr>
            <a:r>
              <a:rPr lang="en-US" sz="3200" b="1" kern="0" dirty="0">
                <a:solidFill>
                  <a:srgbClr val="FF0000"/>
                </a:solidFill>
                <a:latin typeface="+mn-lt"/>
              </a:rPr>
              <a:t>II</a:t>
            </a:r>
            <a:r>
              <a:rPr lang="ru-RU" sz="3200" b="1" kern="0" dirty="0">
                <a:solidFill>
                  <a:srgbClr val="FF0000"/>
                </a:solidFill>
                <a:latin typeface="+mn-lt"/>
              </a:rPr>
              <a:t>  шаг</a:t>
            </a:r>
          </a:p>
          <a:p>
            <a:pPr marL="342900" indent="-342900" algn="ctr">
              <a:spcBef>
                <a:spcPct val="20000"/>
              </a:spcBef>
              <a:defRPr/>
            </a:pPr>
            <a:r>
              <a:rPr lang="ru-RU" sz="3200" b="1" i="1" kern="0" dirty="0">
                <a:solidFill>
                  <a:schemeClr val="accent2"/>
                </a:solidFill>
                <a:latin typeface="+mn-lt"/>
              </a:rPr>
              <a:t>Сам преодолеваю возникшее затруднение</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3074" name="Object 1"/>
          <p:cNvGraphicFramePr>
            <a:graphicFrameLocks noChangeAspect="1"/>
          </p:cNvGraphicFramePr>
          <p:nvPr/>
        </p:nvGraphicFramePr>
        <p:xfrm>
          <a:off x="1000100" y="642918"/>
          <a:ext cx="7715240" cy="5681679"/>
        </p:xfrm>
        <a:graphic>
          <a:graphicData uri="http://schemas.openxmlformats.org/presentationml/2006/ole">
            <p:oleObj spid="_x0000_s3074" name="Слайд" r:id="rId3" imgW="3900052" imgH="2926059" progId="PowerPoint.Slide.12">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304800"/>
            <a:ext cx="8686800" cy="1219200"/>
          </a:xfrm>
        </p:spPr>
        <p:txBody>
          <a:bodyPr>
            <a:normAutofit fontScale="90000"/>
          </a:bodyPr>
          <a:lstStyle/>
          <a:p>
            <a:pPr algn="ctr" eaLnBrk="1" fontAlgn="auto" hangingPunct="1">
              <a:spcAft>
                <a:spcPts val="0"/>
              </a:spcAft>
              <a:defRPr/>
            </a:pPr>
            <a:r>
              <a:rPr lang="ru-RU" b="1" i="1" dirty="0" smtClean="0">
                <a:solidFill>
                  <a:srgbClr val="FFFF00"/>
                </a:solidFill>
                <a:latin typeface="Arial" charset="0"/>
              </a:rPr>
              <a:t>УРОК ОБЩЕМЕТОДОЛОГИЧЕСКОЙ НАПРАВЛЕННОСТИ</a:t>
            </a:r>
            <a:r>
              <a:rPr lang="ru-RU" b="1" i="1" dirty="0">
                <a:solidFill>
                  <a:srgbClr val="FFFF00"/>
                </a:solidFill>
                <a:latin typeface="Arial" charset="0"/>
              </a:rPr>
              <a:t/>
            </a:r>
            <a:br>
              <a:rPr lang="ru-RU" b="1" i="1" dirty="0">
                <a:solidFill>
                  <a:srgbClr val="FFFF00"/>
                </a:solidFill>
                <a:latin typeface="Arial" charset="0"/>
              </a:rPr>
            </a:br>
            <a:endParaRPr lang="ru-RU" i="1" dirty="0">
              <a:solidFill>
                <a:srgbClr val="FFFF00"/>
              </a:solidFill>
            </a:endParaRPr>
          </a:p>
        </p:txBody>
      </p:sp>
      <p:sp>
        <p:nvSpPr>
          <p:cNvPr id="34819" name="Объект 2"/>
          <p:cNvSpPr>
            <a:spLocks noGrp="1"/>
          </p:cNvSpPr>
          <p:nvPr>
            <p:ph idx="1"/>
          </p:nvPr>
        </p:nvSpPr>
        <p:spPr>
          <a:xfrm>
            <a:off x="685800" y="1600200"/>
            <a:ext cx="7772400" cy="3733800"/>
          </a:xfrm>
        </p:spPr>
        <p:txBody>
          <a:bodyPr/>
          <a:lstStyle/>
          <a:p>
            <a:pPr eaLnBrk="1" hangingPunct="1"/>
            <a:endParaRPr lang="ru-RU" dirty="0" smtClean="0"/>
          </a:p>
        </p:txBody>
      </p:sp>
      <p:pic>
        <p:nvPicPr>
          <p:cNvPr id="34821" name="Picture 2"/>
          <p:cNvPicPr>
            <a:picLocks noChangeAspect="1" noChangeArrowheads="1"/>
          </p:cNvPicPr>
          <p:nvPr/>
        </p:nvPicPr>
        <p:blipFill>
          <a:blip r:embed="rId2"/>
          <a:srcRect/>
          <a:stretch>
            <a:fillRect/>
          </a:stretch>
        </p:blipFill>
        <p:spPr bwMode="auto">
          <a:xfrm>
            <a:off x="685800" y="3962400"/>
            <a:ext cx="2176463" cy="2479675"/>
          </a:xfrm>
          <a:prstGeom prst="rect">
            <a:avLst/>
          </a:prstGeom>
          <a:noFill/>
          <a:ln w="9525">
            <a:noFill/>
            <a:miter lim="800000"/>
            <a:headEnd/>
            <a:tailEnd/>
          </a:ln>
        </p:spPr>
      </p:pic>
      <p:sp>
        <p:nvSpPr>
          <p:cNvPr id="6" name="Овал 5"/>
          <p:cNvSpPr/>
          <p:nvPr/>
        </p:nvSpPr>
        <p:spPr>
          <a:xfrm>
            <a:off x="3352800" y="3810000"/>
            <a:ext cx="5486400" cy="2286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200" dirty="0"/>
              <a:t>Построение системы знаний</a:t>
            </a:r>
          </a:p>
        </p:txBody>
      </p:sp>
      <p:sp>
        <p:nvSpPr>
          <p:cNvPr id="38" name="Стрелка вниз 37"/>
          <p:cNvSpPr/>
          <p:nvPr/>
        </p:nvSpPr>
        <p:spPr>
          <a:xfrm>
            <a:off x="4857752" y="1714488"/>
            <a:ext cx="2376487" cy="1905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dirty="0" smtClean="0"/>
              <a:t>СУТЬ</a:t>
            </a:r>
            <a:endParaRPr lang="ru-RU"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8"/>
                                        </p:tgtEl>
                                        <p:attrNameLst>
                                          <p:attrName>style.visibility</p:attrName>
                                        </p:attrNameLst>
                                      </p:cBhvr>
                                      <p:to>
                                        <p:strVal val="visible"/>
                                      </p:to>
                                    </p:set>
                                    <p:anim calcmode="lin" valueType="num">
                                      <p:cBhvr additive="base">
                                        <p:cTn id="14" dur="500" fill="hold"/>
                                        <p:tgtEl>
                                          <p:spTgt spid="38"/>
                                        </p:tgtEl>
                                        <p:attrNameLst>
                                          <p:attrName>ppt_x</p:attrName>
                                        </p:attrNameLst>
                                      </p:cBhvr>
                                      <p:tavLst>
                                        <p:tav tm="0">
                                          <p:val>
                                            <p:strVal val="#ppt_x"/>
                                          </p:val>
                                        </p:tav>
                                        <p:tav tm="100000">
                                          <p:val>
                                            <p:strVal val="#ppt_x"/>
                                          </p:val>
                                        </p:tav>
                                      </p:tavLst>
                                    </p:anim>
                                    <p:anim calcmode="lin" valueType="num">
                                      <p:cBhvr additive="base">
                                        <p:cTn id="15"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p:txBody>
          <a:bodyPr/>
          <a:lstStyle/>
          <a:p>
            <a:r>
              <a:rPr lang="ru-RU" dirty="0" smtClean="0">
                <a:latin typeface="Bookman Old Style" pitchFamily="18" charset="0"/>
              </a:rPr>
              <a:t>Типология  урока.</a:t>
            </a:r>
            <a:br>
              <a:rPr lang="ru-RU" dirty="0" smtClean="0">
                <a:latin typeface="Bookman Old Style" pitchFamily="18" charset="0"/>
              </a:rPr>
            </a:br>
            <a:r>
              <a:rPr lang="ru-RU" dirty="0" smtClean="0">
                <a:latin typeface="Bookman Old Style" pitchFamily="18" charset="0"/>
              </a:rPr>
              <a:t>Отличие традиционного и современного урока.</a:t>
            </a:r>
            <a:endParaRPr lang="ru-RU" dirty="0">
              <a:latin typeface="Bookman Old Style" pitchFamily="18" charset="0"/>
            </a:endParaRPr>
          </a:p>
        </p:txBody>
      </p:sp>
      <p:sp>
        <p:nvSpPr>
          <p:cNvPr id="7" name="Подзаголовок 6"/>
          <p:cNvSpPr>
            <a:spLocks noGrp="1"/>
          </p:cNvSpPr>
          <p:nvPr>
            <p:ph type="subTitle" idx="1"/>
          </p:nvPr>
        </p:nvSpPr>
        <p:spPr/>
        <p:txBody>
          <a:bodyPr/>
          <a:lstStyle/>
          <a:p>
            <a:r>
              <a:rPr lang="ru-RU" sz="2000" dirty="0" smtClean="0"/>
              <a:t>"Мы лишаем детей будущего, если продолжаем учить сегодня так, как учили этому вчера." Д. </a:t>
            </a:r>
            <a:r>
              <a:rPr lang="ru-RU" sz="2000" dirty="0" err="1" smtClean="0"/>
              <a:t>Дьюи</a:t>
            </a:r>
            <a:r>
              <a:rPr lang="ru-RU" sz="2000" dirty="0" smtClean="0"/>
              <a:t>  </a:t>
            </a:r>
          </a:p>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descr="Пергамент"/>
          <p:cNvSpPr>
            <a:spLocks noGrp="1" noChangeArrowheads="1"/>
          </p:cNvSpPr>
          <p:nvPr>
            <p:ph idx="1"/>
          </p:nvPr>
        </p:nvSpPr>
        <p:spPr>
          <a:xfrm rot="21427841">
            <a:off x="1765300" y="814388"/>
            <a:ext cx="5632450" cy="5194300"/>
          </a:xfrm>
          <a:prstGeom prst="horizontalScroll">
            <a:avLst>
              <a:gd name="adj" fmla="val 16412"/>
            </a:avLst>
          </a:prstGeom>
          <a:blipFill dpi="0" rotWithShape="1">
            <a:blip r:embed="rId2" cstate="print"/>
            <a:srcRect/>
            <a:tile tx="0" ty="0" sx="100000" sy="100000" flip="none" algn="tl"/>
          </a:blipFill>
          <a:ln w="12700">
            <a:solidFill>
              <a:srgbClr val="404040"/>
            </a:solidFill>
            <a:round/>
          </a:ln>
        </p:spPr>
        <p:txBody>
          <a:bodyPr anchor="ctr"/>
          <a:lstStyle/>
          <a:p>
            <a:pPr algn="ctr" eaLnBrk="1" hangingPunct="1">
              <a:buFontTx/>
              <a:buNone/>
              <a:defRPr/>
            </a:pPr>
            <a:r>
              <a:rPr lang="ru-RU" sz="2800" b="1" i="1" kern="0" dirty="0" smtClean="0">
                <a:solidFill>
                  <a:schemeClr val="accent2"/>
                </a:solidFill>
              </a:rPr>
              <a:t>Как имеющуюся информацию сделать компактной?</a:t>
            </a:r>
            <a:endParaRPr lang="en-US" sz="2800" b="1" i="1" kern="0" dirty="0" smtClean="0">
              <a:solidFill>
                <a:schemeClr val="accent2"/>
              </a:solidFill>
            </a:endParaRPr>
          </a:p>
          <a:p>
            <a:pPr eaLnBrk="1" hangingPunct="1">
              <a:buFontTx/>
              <a:buNone/>
              <a:defRPr/>
            </a:pPr>
            <a:endParaRPr lang="ru-RU" sz="2800" b="1" dirty="0" smtClean="0">
              <a:solidFill>
                <a:schemeClr val="accent2"/>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4098" name="Object 1"/>
          <p:cNvGraphicFramePr>
            <a:graphicFrameLocks noChangeAspect="1"/>
          </p:cNvGraphicFramePr>
          <p:nvPr/>
        </p:nvGraphicFramePr>
        <p:xfrm>
          <a:off x="714348" y="500042"/>
          <a:ext cx="8143932" cy="5929330"/>
        </p:xfrm>
        <a:graphic>
          <a:graphicData uri="http://schemas.openxmlformats.org/presentationml/2006/ole">
            <p:oleObj spid="_x0000_s4098" name="Слайд" r:id="rId3" imgW="3584385" imgH="2688441" progId="PowerPoint.Slide.12">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304800"/>
            <a:ext cx="8686800" cy="1219200"/>
          </a:xfrm>
        </p:spPr>
        <p:txBody>
          <a:bodyPr>
            <a:normAutofit fontScale="90000"/>
          </a:bodyPr>
          <a:lstStyle/>
          <a:p>
            <a:pPr algn="ctr" eaLnBrk="1" fontAlgn="auto" hangingPunct="1">
              <a:spcAft>
                <a:spcPts val="0"/>
              </a:spcAft>
              <a:defRPr/>
            </a:pPr>
            <a:r>
              <a:rPr lang="ru-RU" sz="4000" b="1" i="1" dirty="0" smtClean="0">
                <a:solidFill>
                  <a:srgbClr val="FFFF00"/>
                </a:solidFill>
                <a:latin typeface="Arial" charset="0"/>
              </a:rPr>
              <a:t>УРОК РАЗВИВАЮЩЕГО КОНТРОЛЯ</a:t>
            </a:r>
            <a:r>
              <a:rPr lang="ru-RU" b="1" i="1" dirty="0">
                <a:solidFill>
                  <a:srgbClr val="CC0000"/>
                </a:solidFill>
                <a:latin typeface="Arial" charset="0"/>
              </a:rPr>
              <a:t/>
            </a:r>
            <a:br>
              <a:rPr lang="ru-RU" b="1" i="1" dirty="0">
                <a:solidFill>
                  <a:srgbClr val="CC0000"/>
                </a:solidFill>
                <a:latin typeface="Arial" charset="0"/>
              </a:rPr>
            </a:br>
            <a:endParaRPr lang="ru-RU" i="1" dirty="0"/>
          </a:p>
        </p:txBody>
      </p:sp>
      <p:sp>
        <p:nvSpPr>
          <p:cNvPr id="37891" name="Объект 2"/>
          <p:cNvSpPr>
            <a:spLocks noGrp="1"/>
          </p:cNvSpPr>
          <p:nvPr>
            <p:ph idx="1"/>
          </p:nvPr>
        </p:nvSpPr>
        <p:spPr>
          <a:xfrm>
            <a:off x="685800" y="1600200"/>
            <a:ext cx="7772400" cy="3733800"/>
          </a:xfrm>
        </p:spPr>
        <p:txBody>
          <a:bodyPr/>
          <a:lstStyle/>
          <a:p>
            <a:pPr eaLnBrk="1" hangingPunct="1"/>
            <a:endParaRPr lang="ru-RU" dirty="0" smtClean="0"/>
          </a:p>
        </p:txBody>
      </p:sp>
      <p:pic>
        <p:nvPicPr>
          <p:cNvPr id="37892" name="Picture 2"/>
          <p:cNvPicPr>
            <a:picLocks noChangeAspect="1" noChangeArrowheads="1"/>
          </p:cNvPicPr>
          <p:nvPr/>
        </p:nvPicPr>
        <p:blipFill>
          <a:blip r:embed="rId2"/>
          <a:srcRect/>
          <a:stretch>
            <a:fillRect/>
          </a:stretch>
        </p:blipFill>
        <p:spPr bwMode="auto">
          <a:xfrm>
            <a:off x="685800" y="3962400"/>
            <a:ext cx="2176463" cy="2479675"/>
          </a:xfrm>
          <a:prstGeom prst="rect">
            <a:avLst/>
          </a:prstGeom>
          <a:noFill/>
          <a:ln w="9525">
            <a:noFill/>
            <a:miter lim="800000"/>
            <a:headEnd/>
            <a:tailEnd/>
          </a:ln>
        </p:spPr>
      </p:pic>
      <p:sp>
        <p:nvSpPr>
          <p:cNvPr id="6" name="Овал 5"/>
          <p:cNvSpPr/>
          <p:nvPr/>
        </p:nvSpPr>
        <p:spPr>
          <a:xfrm>
            <a:off x="3048000" y="3810000"/>
            <a:ext cx="5791200" cy="276227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dirty="0">
                <a:latin typeface="Bookman Old Style" pitchFamily="18" charset="0"/>
              </a:rPr>
              <a:t>Критерии оценивания результатов учебной деятельности</a:t>
            </a:r>
          </a:p>
        </p:txBody>
      </p:sp>
      <p:sp>
        <p:nvSpPr>
          <p:cNvPr id="38" name="Стрелка вниз 37"/>
          <p:cNvSpPr/>
          <p:nvPr/>
        </p:nvSpPr>
        <p:spPr>
          <a:xfrm>
            <a:off x="4859338" y="1676400"/>
            <a:ext cx="2376487" cy="1905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dirty="0" smtClean="0">
                <a:latin typeface="Bookman Old Style" pitchFamily="18" charset="0"/>
              </a:rPr>
              <a:t>СУТЬ</a:t>
            </a:r>
            <a:endParaRPr lang="ru-RU" sz="2800" dirty="0">
              <a:latin typeface="Bookman Old Styl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8"/>
                                        </p:tgtEl>
                                        <p:attrNameLst>
                                          <p:attrName>style.visibility</p:attrName>
                                        </p:attrNameLst>
                                      </p:cBhvr>
                                      <p:to>
                                        <p:strVal val="visible"/>
                                      </p:to>
                                    </p:set>
                                    <p:anim calcmode="lin" valueType="num">
                                      <p:cBhvr additive="base">
                                        <p:cTn id="14" dur="500" fill="hold"/>
                                        <p:tgtEl>
                                          <p:spTgt spid="38"/>
                                        </p:tgtEl>
                                        <p:attrNameLst>
                                          <p:attrName>ppt_x</p:attrName>
                                        </p:attrNameLst>
                                      </p:cBhvr>
                                      <p:tavLst>
                                        <p:tav tm="0">
                                          <p:val>
                                            <p:strVal val="#ppt_x"/>
                                          </p:val>
                                        </p:tav>
                                        <p:tav tm="100000">
                                          <p:val>
                                            <p:strVal val="#ppt_x"/>
                                          </p:val>
                                        </p:tav>
                                      </p:tavLst>
                                    </p:anim>
                                    <p:anim calcmode="lin" valueType="num">
                                      <p:cBhvr additive="base">
                                        <p:cTn id="15"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1"/>
          <p:cNvGraphicFramePr>
            <a:graphicFrameLocks noChangeAspect="1"/>
          </p:cNvGraphicFramePr>
          <p:nvPr/>
        </p:nvGraphicFramePr>
        <p:xfrm>
          <a:off x="1071538" y="571480"/>
          <a:ext cx="7358114" cy="5286412"/>
        </p:xfrm>
        <a:graphic>
          <a:graphicData uri="http://schemas.openxmlformats.org/presentationml/2006/ole">
            <p:oleObj spid="_x0000_s6146" name="Слайд" r:id="rId3" imgW="4180166" imgH="3134832" progId="PowerPoint.Slide.12">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5122" name="Object 1"/>
          <p:cNvGraphicFramePr>
            <a:graphicFrameLocks noChangeAspect="1"/>
          </p:cNvGraphicFramePr>
          <p:nvPr/>
        </p:nvGraphicFramePr>
        <p:xfrm>
          <a:off x="714348" y="285728"/>
          <a:ext cx="8001056" cy="5929330"/>
        </p:xfrm>
        <a:graphic>
          <a:graphicData uri="http://schemas.openxmlformats.org/presentationml/2006/ole">
            <p:oleObj spid="_x0000_s5122" name="Слайд" r:id="rId3" imgW="4180166" imgH="3134832" progId="PowerPoint.Slide.12">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xmlns="" val="3565480129"/>
              </p:ext>
            </p:extLst>
          </p:nvPr>
        </p:nvGraphicFramePr>
        <p:xfrm>
          <a:off x="682556" y="928670"/>
          <a:ext cx="7319338" cy="4937681"/>
        </p:xfrm>
        <a:graphic>
          <a:graphicData uri="http://schemas.openxmlformats.org/drawingml/2006/table">
            <a:tbl>
              <a:tblPr firstRow="1" firstCol="1" bandRow="1">
                <a:tableStyleId>{B301B821-A1FF-4177-AEE7-76D212191A09}</a:tableStyleId>
              </a:tblPr>
              <a:tblGrid>
                <a:gridCol w="486180"/>
                <a:gridCol w="3079144"/>
                <a:gridCol w="3754014"/>
              </a:tblGrid>
              <a:tr h="397396">
                <a:tc>
                  <a:txBody>
                    <a:bodyPr/>
                    <a:lstStyle/>
                    <a:p>
                      <a:pPr algn="just">
                        <a:lnSpc>
                          <a:spcPts val="1200"/>
                        </a:lnSpc>
                        <a:spcAft>
                          <a:spcPts val="800"/>
                        </a:spcAft>
                      </a:pPr>
                      <a:r>
                        <a:rPr lang="ru-RU" sz="1400" dirty="0">
                          <a:solidFill>
                            <a:schemeClr val="bg1">
                              <a:lumMod val="75000"/>
                            </a:schemeClr>
                          </a:solidFill>
                          <a:effectLst/>
                        </a:rPr>
                        <a:t>№</a:t>
                      </a:r>
                      <a:endParaRPr lang="ru-RU" sz="14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71456" marR="71456" marT="95250" marB="95250" anchor="ctr">
                    <a:lnR w="38100" cap="flat" cmpd="sng" algn="ctr">
                      <a:solidFill>
                        <a:srgbClr val="002060"/>
                      </a:solidFill>
                      <a:prstDash val="solid"/>
                      <a:round/>
                      <a:headEnd type="none" w="med" len="med"/>
                      <a:tailEnd type="none" w="med" len="med"/>
                    </a:lnR>
                    <a:solidFill>
                      <a:srgbClr val="FFFF00"/>
                    </a:solidFill>
                  </a:tcPr>
                </a:tc>
                <a:tc>
                  <a:txBody>
                    <a:bodyPr/>
                    <a:lstStyle/>
                    <a:p>
                      <a:pPr algn="just">
                        <a:lnSpc>
                          <a:spcPts val="1200"/>
                        </a:lnSpc>
                        <a:spcAft>
                          <a:spcPts val="800"/>
                        </a:spcAft>
                      </a:pPr>
                      <a:r>
                        <a:rPr lang="ru-RU" sz="1400" dirty="0">
                          <a:solidFill>
                            <a:schemeClr val="bg1">
                              <a:lumMod val="75000"/>
                            </a:schemeClr>
                          </a:solidFill>
                          <a:effectLst/>
                        </a:rPr>
                        <a:t>Тип урока по ФГОС</a:t>
                      </a:r>
                      <a:endParaRPr lang="ru-RU" sz="14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71456" marR="71456" marT="95250" marB="95250"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solidFill>
                      <a:srgbClr val="FFFF00"/>
                    </a:solidFill>
                  </a:tcPr>
                </a:tc>
                <a:tc>
                  <a:txBody>
                    <a:bodyPr/>
                    <a:lstStyle/>
                    <a:p>
                      <a:pPr algn="just">
                        <a:lnSpc>
                          <a:spcPts val="1200"/>
                        </a:lnSpc>
                        <a:spcAft>
                          <a:spcPts val="800"/>
                        </a:spcAft>
                      </a:pPr>
                      <a:r>
                        <a:rPr lang="ru-RU" sz="1400" dirty="0">
                          <a:solidFill>
                            <a:schemeClr val="bg1">
                              <a:lumMod val="75000"/>
                            </a:schemeClr>
                          </a:solidFill>
                          <a:effectLst/>
                        </a:rPr>
                        <a:t>Виды уроков</a:t>
                      </a:r>
                      <a:endParaRPr lang="ru-RU" sz="14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71456" marR="71456" marT="95250" marB="95250" anchor="ctr">
                    <a:lnL w="38100" cap="flat" cmpd="sng" algn="ctr">
                      <a:solidFill>
                        <a:srgbClr val="002060"/>
                      </a:solidFill>
                      <a:prstDash val="solid"/>
                      <a:round/>
                      <a:headEnd type="none" w="med" len="med"/>
                      <a:tailEnd type="none" w="med" len="med"/>
                    </a:lnL>
                    <a:solidFill>
                      <a:srgbClr val="FFFF00"/>
                    </a:solidFill>
                  </a:tcPr>
                </a:tc>
              </a:tr>
              <a:tr h="1286649">
                <a:tc>
                  <a:txBody>
                    <a:bodyPr/>
                    <a:lstStyle/>
                    <a:p>
                      <a:pPr algn="just">
                        <a:lnSpc>
                          <a:spcPts val="1200"/>
                        </a:lnSpc>
                        <a:spcAft>
                          <a:spcPts val="800"/>
                        </a:spcAft>
                      </a:pPr>
                      <a:r>
                        <a:rPr lang="ru-RU" sz="1100" dirty="0">
                          <a:effectLst/>
                        </a:rPr>
                        <a:t>1.</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71456" marR="71456" marT="95250" marB="95250" anchor="ctr">
                    <a:lnR w="38100" cap="flat" cmpd="sng" algn="ctr">
                      <a:solidFill>
                        <a:srgbClr val="002060"/>
                      </a:solidFill>
                      <a:prstDash val="solid"/>
                      <a:round/>
                      <a:headEnd type="none" w="med" len="med"/>
                      <a:tailEnd type="none" w="med" len="med"/>
                    </a:lnR>
                    <a:lnB w="38100" cap="flat" cmpd="sng" algn="ctr">
                      <a:solidFill>
                        <a:srgbClr val="002060"/>
                      </a:solidFill>
                      <a:prstDash val="solid"/>
                      <a:round/>
                      <a:headEnd type="none" w="med" len="med"/>
                      <a:tailEnd type="none" w="med" len="med"/>
                    </a:lnB>
                    <a:solidFill>
                      <a:schemeClr val="accent6">
                        <a:lumMod val="20000"/>
                        <a:lumOff val="80000"/>
                      </a:schemeClr>
                    </a:solidFill>
                  </a:tcPr>
                </a:tc>
                <a:tc>
                  <a:txBody>
                    <a:bodyPr/>
                    <a:lstStyle/>
                    <a:p>
                      <a:pPr algn="just">
                        <a:lnSpc>
                          <a:spcPts val="1200"/>
                        </a:lnSpc>
                        <a:spcAft>
                          <a:spcPts val="800"/>
                        </a:spcAft>
                      </a:pPr>
                      <a:r>
                        <a:rPr lang="ru-RU" sz="1100" b="1" dirty="0">
                          <a:effectLst/>
                        </a:rPr>
                        <a:t>Урок открытия нового знания</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71456" marR="71456" marT="95250" marB="95250"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B w="38100" cap="flat" cmpd="sng" algn="ctr">
                      <a:solidFill>
                        <a:srgbClr val="002060"/>
                      </a:solidFill>
                      <a:prstDash val="solid"/>
                      <a:round/>
                      <a:headEnd type="none" w="med" len="med"/>
                      <a:tailEnd type="none" w="med" len="med"/>
                    </a:lnB>
                    <a:solidFill>
                      <a:schemeClr val="accent6">
                        <a:lumMod val="20000"/>
                        <a:lumOff val="80000"/>
                      </a:schemeClr>
                    </a:solidFill>
                  </a:tcPr>
                </a:tc>
                <a:tc>
                  <a:txBody>
                    <a:bodyPr/>
                    <a:lstStyle/>
                    <a:p>
                      <a:pPr algn="just">
                        <a:lnSpc>
                          <a:spcPts val="1200"/>
                        </a:lnSpc>
                        <a:spcAft>
                          <a:spcPts val="800"/>
                        </a:spcAft>
                      </a:pPr>
                      <a:r>
                        <a:rPr lang="ru-RU" sz="1100" b="1" dirty="0">
                          <a:effectLst/>
                        </a:rPr>
                        <a:t>Лекция, путешествие, </a:t>
                      </a:r>
                      <a:r>
                        <a:rPr lang="ru-RU" sz="1100" b="1" dirty="0" smtClean="0">
                          <a:effectLst/>
                        </a:rPr>
                        <a:t>инсценировка,</a:t>
                      </a:r>
                    </a:p>
                    <a:p>
                      <a:pPr algn="just">
                        <a:lnSpc>
                          <a:spcPts val="1200"/>
                        </a:lnSpc>
                        <a:spcAft>
                          <a:spcPts val="800"/>
                        </a:spcAft>
                      </a:pPr>
                      <a:r>
                        <a:rPr lang="ru-RU" sz="1100" b="1" dirty="0" smtClean="0">
                          <a:effectLst/>
                        </a:rPr>
                        <a:t>экспедиция</a:t>
                      </a:r>
                      <a:r>
                        <a:rPr lang="ru-RU" sz="1100" b="1" dirty="0">
                          <a:effectLst/>
                        </a:rPr>
                        <a:t>, проблемный урок, </a:t>
                      </a:r>
                      <a:r>
                        <a:rPr lang="ru-RU" sz="1100" b="1" dirty="0" smtClean="0">
                          <a:effectLst/>
                        </a:rPr>
                        <a:t>экскурсия,</a:t>
                      </a:r>
                    </a:p>
                    <a:p>
                      <a:pPr algn="just">
                        <a:lnSpc>
                          <a:spcPts val="1200"/>
                        </a:lnSpc>
                        <a:spcAft>
                          <a:spcPts val="800"/>
                        </a:spcAft>
                      </a:pPr>
                      <a:r>
                        <a:rPr lang="ru-RU" sz="1100" b="1" dirty="0" smtClean="0">
                          <a:effectLst/>
                        </a:rPr>
                        <a:t>беседа</a:t>
                      </a:r>
                      <a:r>
                        <a:rPr lang="ru-RU" sz="1100" b="1" dirty="0">
                          <a:effectLst/>
                        </a:rPr>
                        <a:t>, конференция, </a:t>
                      </a:r>
                      <a:r>
                        <a:rPr lang="ru-RU" sz="1100" b="1" dirty="0" smtClean="0">
                          <a:effectLst/>
                        </a:rPr>
                        <a:t>мультимедиа-урок,</a:t>
                      </a:r>
                    </a:p>
                    <a:p>
                      <a:pPr algn="just">
                        <a:lnSpc>
                          <a:spcPts val="1200"/>
                        </a:lnSpc>
                        <a:spcAft>
                          <a:spcPts val="800"/>
                        </a:spcAft>
                      </a:pPr>
                      <a:r>
                        <a:rPr lang="ru-RU" sz="1100" b="1" dirty="0" smtClean="0">
                          <a:effectLst/>
                        </a:rPr>
                        <a:t>игра</a:t>
                      </a:r>
                      <a:r>
                        <a:rPr lang="ru-RU" sz="1100" b="1" dirty="0">
                          <a:effectLst/>
                        </a:rPr>
                        <a:t>, уроки смешанного типа.</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71456" marR="71456" marT="95250" marB="95250" anchor="ctr">
                    <a:lnL w="38100" cap="flat" cmpd="sng" algn="ctr">
                      <a:solidFill>
                        <a:srgbClr val="002060"/>
                      </a:solidFill>
                      <a:prstDash val="solid"/>
                      <a:round/>
                      <a:headEnd type="none" w="med" len="med"/>
                      <a:tailEnd type="none" w="med" len="med"/>
                    </a:lnL>
                    <a:lnB w="38100" cap="flat" cmpd="sng" algn="ctr">
                      <a:solidFill>
                        <a:srgbClr val="002060"/>
                      </a:solidFill>
                      <a:prstDash val="solid"/>
                      <a:round/>
                      <a:headEnd type="none" w="med" len="med"/>
                      <a:tailEnd type="none" w="med" len="med"/>
                    </a:lnB>
                    <a:solidFill>
                      <a:schemeClr val="accent6">
                        <a:lumMod val="20000"/>
                        <a:lumOff val="80000"/>
                      </a:schemeClr>
                    </a:solidFill>
                  </a:tcPr>
                </a:tc>
              </a:tr>
              <a:tr h="690270">
                <a:tc>
                  <a:txBody>
                    <a:bodyPr/>
                    <a:lstStyle/>
                    <a:p>
                      <a:pPr algn="just">
                        <a:lnSpc>
                          <a:spcPts val="1200"/>
                        </a:lnSpc>
                        <a:spcAft>
                          <a:spcPts val="800"/>
                        </a:spcAft>
                      </a:pPr>
                      <a:r>
                        <a:rPr lang="ru-RU" sz="1100" b="1" dirty="0">
                          <a:effectLst/>
                        </a:rPr>
                        <a:t>2.</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71456" marR="71456" marT="95250" marB="95250" anchor="ctr">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solidFill>
                      <a:schemeClr val="accent5">
                        <a:lumMod val="75000"/>
                      </a:schemeClr>
                    </a:solidFill>
                  </a:tcPr>
                </a:tc>
                <a:tc>
                  <a:txBody>
                    <a:bodyPr/>
                    <a:lstStyle/>
                    <a:p>
                      <a:pPr algn="just">
                        <a:lnSpc>
                          <a:spcPts val="1200"/>
                        </a:lnSpc>
                        <a:spcAft>
                          <a:spcPts val="800"/>
                        </a:spcAft>
                      </a:pPr>
                      <a:r>
                        <a:rPr lang="ru-RU" sz="1100" b="1" dirty="0">
                          <a:effectLst/>
                        </a:rPr>
                        <a:t>Урок </a:t>
                      </a:r>
                      <a:r>
                        <a:rPr lang="ru-RU" sz="1100" b="0" dirty="0" smtClean="0">
                          <a:ln>
                            <a:solidFill>
                              <a:srgbClr val="002060"/>
                            </a:solidFill>
                          </a:ln>
                          <a:effectLst/>
                        </a:rPr>
                        <a:t>рефлексии</a:t>
                      </a:r>
                      <a:endParaRPr lang="ru-RU" sz="1100" b="0" dirty="0">
                        <a:ln>
                          <a:solidFill>
                            <a:srgbClr val="002060"/>
                          </a:solidFill>
                        </a:ln>
                        <a:effectLst/>
                        <a:latin typeface="Calibri" panose="020F0502020204030204" pitchFamily="34" charset="0"/>
                        <a:ea typeface="Calibri" panose="020F0502020204030204" pitchFamily="34" charset="0"/>
                        <a:cs typeface="Times New Roman" panose="02020603050405020304" pitchFamily="18" charset="0"/>
                      </a:endParaRPr>
                    </a:p>
                  </a:txBody>
                  <a:tcPr marL="71456" marR="71456" marT="95250" marB="95250"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solidFill>
                      <a:schemeClr val="accent5">
                        <a:lumMod val="75000"/>
                      </a:schemeClr>
                    </a:solidFill>
                  </a:tcPr>
                </a:tc>
                <a:tc>
                  <a:txBody>
                    <a:bodyPr/>
                    <a:lstStyle/>
                    <a:p>
                      <a:pPr algn="just">
                        <a:lnSpc>
                          <a:spcPts val="1200"/>
                        </a:lnSpc>
                        <a:spcAft>
                          <a:spcPts val="800"/>
                        </a:spcAft>
                      </a:pPr>
                      <a:r>
                        <a:rPr lang="ru-RU" sz="1100" b="1" dirty="0">
                          <a:effectLst/>
                        </a:rPr>
                        <a:t>Сочинение, </a:t>
                      </a:r>
                      <a:r>
                        <a:rPr lang="ru-RU" sz="1100" b="1" dirty="0" smtClean="0">
                          <a:effectLst/>
                        </a:rPr>
                        <a:t>диалог</a:t>
                      </a:r>
                      <a:r>
                        <a:rPr lang="ru-RU" sz="1100" b="1" dirty="0">
                          <a:effectLst/>
                        </a:rPr>
                        <a:t>, ролевая игра, </a:t>
                      </a:r>
                      <a:r>
                        <a:rPr lang="ru-RU" sz="1100" b="1" dirty="0" smtClean="0">
                          <a:effectLst/>
                        </a:rPr>
                        <a:t>деловая</a:t>
                      </a:r>
                    </a:p>
                    <a:p>
                      <a:pPr algn="just">
                        <a:lnSpc>
                          <a:spcPts val="1200"/>
                        </a:lnSpc>
                        <a:spcAft>
                          <a:spcPts val="800"/>
                        </a:spcAft>
                      </a:pPr>
                      <a:r>
                        <a:rPr lang="ru-RU" sz="1100" b="1" dirty="0" smtClean="0">
                          <a:effectLst/>
                        </a:rPr>
                        <a:t> </a:t>
                      </a:r>
                      <a:r>
                        <a:rPr lang="ru-RU" sz="1100" b="1" dirty="0">
                          <a:effectLst/>
                        </a:rPr>
                        <a:t>игра, комбинированный урок.</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71456" marR="71456" marT="95250" marB="95250" anchor="ctr">
                    <a:lnL w="38100" cap="flat" cmpd="sng" algn="ctr">
                      <a:solidFill>
                        <a:srgbClr val="002060"/>
                      </a:solidFill>
                      <a:prstDash val="solid"/>
                      <a:round/>
                      <a:headEnd type="none" w="med" len="med"/>
                      <a:tailEnd type="none" w="med" len="med"/>
                    </a:lnL>
                    <a:lnT w="38100" cap="flat" cmpd="sng" algn="ctr">
                      <a:solidFill>
                        <a:srgbClr val="002060"/>
                      </a:solidFill>
                      <a:prstDash val="solid"/>
                      <a:round/>
                      <a:headEnd type="none" w="med" len="med"/>
                      <a:tailEnd type="none" w="med" len="med"/>
                    </a:lnT>
                    <a:solidFill>
                      <a:schemeClr val="accent5">
                        <a:lumMod val="75000"/>
                      </a:schemeClr>
                    </a:solidFill>
                  </a:tcPr>
                </a:tc>
              </a:tr>
              <a:tr h="1295106">
                <a:tc>
                  <a:txBody>
                    <a:bodyPr/>
                    <a:lstStyle/>
                    <a:p>
                      <a:pPr algn="just">
                        <a:lnSpc>
                          <a:spcPts val="1200"/>
                        </a:lnSpc>
                        <a:spcAft>
                          <a:spcPts val="800"/>
                        </a:spcAft>
                      </a:pPr>
                      <a:r>
                        <a:rPr lang="ru-RU" sz="1100" b="1" dirty="0">
                          <a:effectLst/>
                        </a:rPr>
                        <a:t>3.</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71456" marR="71456" marT="95250" marB="95250" anchor="ctr">
                    <a:lnR w="38100" cap="flat" cmpd="sng" algn="ctr">
                      <a:solidFill>
                        <a:srgbClr val="002060"/>
                      </a:solidFill>
                      <a:prstDash val="solid"/>
                      <a:round/>
                      <a:headEnd type="none" w="med" len="med"/>
                      <a:tailEnd type="none" w="med" len="med"/>
                    </a:lnR>
                    <a:lnB w="38100" cap="flat" cmpd="sng" algn="ctr">
                      <a:solidFill>
                        <a:srgbClr val="002060"/>
                      </a:solidFill>
                      <a:prstDash val="solid"/>
                      <a:round/>
                      <a:headEnd type="none" w="med" len="med"/>
                      <a:tailEnd type="none" w="med" len="med"/>
                    </a:lnB>
                    <a:solidFill>
                      <a:schemeClr val="bg2">
                        <a:lumMod val="40000"/>
                        <a:lumOff val="60000"/>
                      </a:schemeClr>
                    </a:solidFill>
                  </a:tcPr>
                </a:tc>
                <a:tc>
                  <a:txBody>
                    <a:bodyPr/>
                    <a:lstStyle/>
                    <a:p>
                      <a:pPr algn="just">
                        <a:lnSpc>
                          <a:spcPts val="1200"/>
                        </a:lnSpc>
                        <a:spcAft>
                          <a:spcPts val="800"/>
                        </a:spcAft>
                      </a:pPr>
                      <a:r>
                        <a:rPr lang="ru-RU" sz="1100" b="1" dirty="0">
                          <a:effectLst/>
                        </a:rPr>
                        <a:t>Урок </a:t>
                      </a:r>
                      <a:r>
                        <a:rPr lang="ru-RU" sz="1100" b="1" dirty="0" smtClean="0">
                          <a:effectLst/>
                        </a:rPr>
                        <a:t>общеметодологической</a:t>
                      </a:r>
                    </a:p>
                    <a:p>
                      <a:pPr algn="just">
                        <a:lnSpc>
                          <a:spcPts val="1200"/>
                        </a:lnSpc>
                        <a:spcAft>
                          <a:spcPts val="800"/>
                        </a:spcAft>
                      </a:pPr>
                      <a:r>
                        <a:rPr lang="ru-RU" sz="1100" b="1" dirty="0" smtClean="0">
                          <a:effectLst/>
                        </a:rPr>
                        <a:t> </a:t>
                      </a:r>
                      <a:r>
                        <a:rPr lang="ru-RU" sz="1100" b="1" dirty="0">
                          <a:effectLst/>
                        </a:rPr>
                        <a:t>направленности</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71456" marR="71456" marT="95250" marB="95250"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B w="38100" cap="flat" cmpd="sng" algn="ctr">
                      <a:solidFill>
                        <a:srgbClr val="002060"/>
                      </a:solidFill>
                      <a:prstDash val="solid"/>
                      <a:round/>
                      <a:headEnd type="none" w="med" len="med"/>
                      <a:tailEnd type="none" w="med" len="med"/>
                    </a:lnB>
                    <a:solidFill>
                      <a:schemeClr val="bg2">
                        <a:lumMod val="40000"/>
                        <a:lumOff val="60000"/>
                      </a:schemeClr>
                    </a:solidFill>
                  </a:tcPr>
                </a:tc>
                <a:tc>
                  <a:txBody>
                    <a:bodyPr/>
                    <a:lstStyle/>
                    <a:p>
                      <a:pPr algn="just">
                        <a:lnSpc>
                          <a:spcPts val="1200"/>
                        </a:lnSpc>
                        <a:spcAft>
                          <a:spcPts val="800"/>
                        </a:spcAft>
                      </a:pPr>
                      <a:r>
                        <a:rPr lang="ru-RU" sz="1100" b="1" dirty="0">
                          <a:effectLst/>
                        </a:rPr>
                        <a:t>Конкурс, конференция, </a:t>
                      </a:r>
                      <a:r>
                        <a:rPr lang="ru-RU" sz="1100" b="1" dirty="0" smtClean="0">
                          <a:effectLst/>
                        </a:rPr>
                        <a:t>экскурсия,</a:t>
                      </a:r>
                    </a:p>
                    <a:p>
                      <a:pPr algn="just">
                        <a:lnSpc>
                          <a:spcPts val="1200"/>
                        </a:lnSpc>
                        <a:spcAft>
                          <a:spcPts val="800"/>
                        </a:spcAft>
                      </a:pPr>
                      <a:r>
                        <a:rPr lang="ru-RU" sz="1100" b="1" dirty="0" smtClean="0">
                          <a:effectLst/>
                        </a:rPr>
                        <a:t>урок-игра</a:t>
                      </a:r>
                      <a:r>
                        <a:rPr lang="ru-RU" sz="1100" b="1" dirty="0">
                          <a:effectLst/>
                        </a:rPr>
                        <a:t>, диспут, обсуждение, </a:t>
                      </a:r>
                      <a:r>
                        <a:rPr lang="ru-RU" sz="1100" b="1" dirty="0" smtClean="0">
                          <a:effectLst/>
                        </a:rPr>
                        <a:t>обзорная</a:t>
                      </a:r>
                    </a:p>
                    <a:p>
                      <a:pPr algn="just">
                        <a:lnSpc>
                          <a:spcPts val="1200"/>
                        </a:lnSpc>
                        <a:spcAft>
                          <a:spcPts val="800"/>
                        </a:spcAft>
                      </a:pPr>
                      <a:r>
                        <a:rPr lang="ru-RU" sz="1100" b="1" dirty="0" smtClean="0">
                          <a:effectLst/>
                        </a:rPr>
                        <a:t>лекция, беседа</a:t>
                      </a:r>
                      <a:r>
                        <a:rPr lang="ru-RU" sz="1100" b="1" dirty="0">
                          <a:effectLst/>
                        </a:rPr>
                        <a:t>, урок-суд</a:t>
                      </a:r>
                      <a:r>
                        <a:rPr lang="ru-RU" sz="1100" b="1" dirty="0" smtClean="0">
                          <a:effectLst/>
                        </a:rPr>
                        <a:t>, урок-</a:t>
                      </a:r>
                    </a:p>
                    <a:p>
                      <a:pPr algn="just">
                        <a:lnSpc>
                          <a:spcPts val="1200"/>
                        </a:lnSpc>
                        <a:spcAft>
                          <a:spcPts val="800"/>
                        </a:spcAft>
                      </a:pPr>
                      <a:r>
                        <a:rPr lang="ru-RU" sz="1100" b="1" dirty="0" smtClean="0">
                          <a:effectLst/>
                        </a:rPr>
                        <a:t>откровение</a:t>
                      </a:r>
                      <a:r>
                        <a:rPr lang="ru-RU" sz="1100" b="1" dirty="0">
                          <a:effectLst/>
                        </a:rPr>
                        <a:t>, урок-совершенствование.</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71456" marR="71456" marT="95250" marB="95250" anchor="ctr">
                    <a:lnL w="38100" cap="flat" cmpd="sng" algn="ctr">
                      <a:solidFill>
                        <a:srgbClr val="002060"/>
                      </a:solidFill>
                      <a:prstDash val="solid"/>
                      <a:round/>
                      <a:headEnd type="none" w="med" len="med"/>
                      <a:tailEnd type="none" w="med" len="med"/>
                    </a:lnL>
                    <a:lnB w="38100" cap="flat" cmpd="sng" algn="ctr">
                      <a:solidFill>
                        <a:srgbClr val="002060"/>
                      </a:solidFill>
                      <a:prstDash val="solid"/>
                      <a:round/>
                      <a:headEnd type="none" w="med" len="med"/>
                      <a:tailEnd type="none" w="med" len="med"/>
                    </a:lnB>
                    <a:solidFill>
                      <a:schemeClr val="bg2">
                        <a:lumMod val="40000"/>
                        <a:lumOff val="60000"/>
                      </a:schemeClr>
                    </a:solidFill>
                  </a:tcPr>
                </a:tc>
              </a:tr>
              <a:tr h="1268260">
                <a:tc>
                  <a:txBody>
                    <a:bodyPr/>
                    <a:lstStyle/>
                    <a:p>
                      <a:pPr algn="just">
                        <a:lnSpc>
                          <a:spcPts val="1200"/>
                        </a:lnSpc>
                        <a:spcAft>
                          <a:spcPts val="800"/>
                        </a:spcAft>
                      </a:pPr>
                      <a:r>
                        <a:rPr lang="ru-RU" sz="1100" b="1" dirty="0">
                          <a:effectLst/>
                        </a:rPr>
                        <a:t>4.</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71456" marR="71456" marT="95250" marB="95250" anchor="ctr">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solidFill>
                      <a:srgbClr val="92D050"/>
                    </a:solidFill>
                  </a:tcPr>
                </a:tc>
                <a:tc>
                  <a:txBody>
                    <a:bodyPr/>
                    <a:lstStyle/>
                    <a:p>
                      <a:pPr algn="just">
                        <a:lnSpc>
                          <a:spcPts val="1200"/>
                        </a:lnSpc>
                        <a:spcAft>
                          <a:spcPts val="800"/>
                        </a:spcAft>
                      </a:pPr>
                      <a:r>
                        <a:rPr lang="ru-RU" sz="1100" b="1" dirty="0">
                          <a:effectLst/>
                        </a:rPr>
                        <a:t>Урок развивающего контроля</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71456" marR="71456" marT="95250" marB="95250"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solidFill>
                      <a:srgbClr val="92D050"/>
                    </a:solidFill>
                  </a:tcPr>
                </a:tc>
                <a:tc>
                  <a:txBody>
                    <a:bodyPr/>
                    <a:lstStyle/>
                    <a:p>
                      <a:pPr algn="just">
                        <a:lnSpc>
                          <a:spcPts val="1200"/>
                        </a:lnSpc>
                        <a:spcAft>
                          <a:spcPts val="800"/>
                        </a:spcAft>
                      </a:pPr>
                      <a:r>
                        <a:rPr lang="ru-RU" sz="1100" b="1" dirty="0">
                          <a:effectLst/>
                        </a:rPr>
                        <a:t>Письменные работы, устные опросы</a:t>
                      </a:r>
                      <a:r>
                        <a:rPr lang="ru-RU" sz="1100" b="1" dirty="0" smtClean="0">
                          <a:effectLst/>
                        </a:rPr>
                        <a:t>,</a:t>
                      </a:r>
                    </a:p>
                    <a:p>
                      <a:pPr algn="just">
                        <a:lnSpc>
                          <a:spcPts val="1200"/>
                        </a:lnSpc>
                        <a:spcAft>
                          <a:spcPts val="800"/>
                        </a:spcAft>
                      </a:pPr>
                      <a:r>
                        <a:rPr lang="ru-RU" sz="1100" b="1" dirty="0" smtClean="0">
                          <a:effectLst/>
                        </a:rPr>
                        <a:t>викторина</a:t>
                      </a:r>
                      <a:r>
                        <a:rPr lang="ru-RU" sz="1100" b="1" dirty="0">
                          <a:effectLst/>
                        </a:rPr>
                        <a:t>, смотр знаний, </a:t>
                      </a:r>
                      <a:r>
                        <a:rPr lang="ru-RU" sz="1100" b="1" dirty="0" smtClean="0">
                          <a:effectLst/>
                        </a:rPr>
                        <a:t>творческий</a:t>
                      </a:r>
                    </a:p>
                    <a:p>
                      <a:pPr algn="just">
                        <a:lnSpc>
                          <a:spcPts val="1200"/>
                        </a:lnSpc>
                        <a:spcAft>
                          <a:spcPts val="800"/>
                        </a:spcAft>
                      </a:pPr>
                      <a:r>
                        <a:rPr lang="ru-RU" sz="1100" b="1" dirty="0" smtClean="0">
                          <a:effectLst/>
                        </a:rPr>
                        <a:t>отчет</a:t>
                      </a:r>
                      <a:r>
                        <a:rPr lang="ru-RU" sz="1100" b="1" dirty="0">
                          <a:effectLst/>
                        </a:rPr>
                        <a:t>, защита проектов, рефератов</a:t>
                      </a:r>
                      <a:r>
                        <a:rPr lang="ru-RU" sz="1100" b="1" dirty="0" smtClean="0">
                          <a:effectLst/>
                        </a:rPr>
                        <a:t>,</a:t>
                      </a:r>
                    </a:p>
                    <a:p>
                      <a:pPr algn="just">
                        <a:lnSpc>
                          <a:spcPts val="1200"/>
                        </a:lnSpc>
                        <a:spcAft>
                          <a:spcPts val="800"/>
                        </a:spcAft>
                      </a:pPr>
                      <a:r>
                        <a:rPr lang="ru-RU" sz="1100" b="1" dirty="0" smtClean="0">
                          <a:effectLst/>
                        </a:rPr>
                        <a:t>тестирование</a:t>
                      </a:r>
                      <a:r>
                        <a:rPr lang="ru-RU" sz="1100" b="1" dirty="0">
                          <a:effectLst/>
                        </a:rPr>
                        <a:t>, конкурсы.</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71456" marR="71456" marT="95250" marB="95250" anchor="ctr">
                    <a:lnL w="38100" cap="flat" cmpd="sng" algn="ctr">
                      <a:solidFill>
                        <a:srgbClr val="002060"/>
                      </a:solidFill>
                      <a:prstDash val="solid"/>
                      <a:round/>
                      <a:headEnd type="none" w="med" len="med"/>
                      <a:tailEnd type="none" w="med" len="med"/>
                    </a:lnL>
                    <a:lnT w="38100" cap="flat" cmpd="sng" algn="ctr">
                      <a:solidFill>
                        <a:srgbClr val="002060"/>
                      </a:solidFill>
                      <a:prstDash val="solid"/>
                      <a:round/>
                      <a:headEnd type="none" w="med" len="med"/>
                      <a:tailEnd type="none" w="med" len="med"/>
                    </a:lnT>
                    <a:solidFill>
                      <a:srgbClr val="92D050"/>
                    </a:solidFill>
                  </a:tcPr>
                </a:tc>
              </a:tr>
            </a:tbl>
          </a:graphicData>
        </a:graphic>
      </p:graphicFrame>
      <p:sp>
        <p:nvSpPr>
          <p:cNvPr id="5" name="Rectangle 1"/>
          <p:cNvSpPr>
            <a:spLocks noGrp="1" noChangeArrowheads="1"/>
          </p:cNvSpPr>
          <p:nvPr>
            <p:ph type="title"/>
          </p:nvPr>
        </p:nvSpPr>
        <p:spPr bwMode="auto">
          <a:xfrm>
            <a:off x="428596" y="142853"/>
            <a:ext cx="7615640"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400" b="1" i="0" u="none" strike="noStrike" cap="none" normalizeH="0" baseline="0" dirty="0" smtClean="0">
                <a:ln>
                  <a:noFill/>
                </a:ln>
                <a:solidFill>
                  <a:srgbClr val="FF0000"/>
                </a:solidFill>
                <a:effectLst/>
                <a:latin typeface="Cuprum" charset="0"/>
                <a:ea typeface="Times New Roman" panose="02020603050405020304" pitchFamily="18" charset="0"/>
                <a:cs typeface="Arial" panose="020B0604020202020204" pitchFamily="34" charset="0"/>
              </a:rPr>
              <a:t>              </a:t>
            </a:r>
            <a:r>
              <a:rPr kumimoji="0" lang="ru-RU" altLang="ru-RU" sz="2000" b="1" i="0" u="none" strike="noStrike" cap="none" normalizeH="0" baseline="0" dirty="0" smtClean="0">
                <a:ln>
                  <a:noFill/>
                </a:ln>
                <a:solidFill>
                  <a:srgbClr val="FFFF00"/>
                </a:solidFill>
                <a:effectLst/>
                <a:latin typeface="Bookman Old Style" pitchFamily="18" charset="0"/>
                <a:ea typeface="Times New Roman" panose="02020603050405020304" pitchFamily="18" charset="0"/>
                <a:cs typeface="Arial" panose="020B0604020202020204" pitchFamily="34" charset="0"/>
              </a:rPr>
              <a:t>Виды уроков для каждого типа урока по ФГОС</a:t>
            </a:r>
            <a:endParaRPr kumimoji="0" lang="ru-RU" altLang="ru-RU" sz="2000" b="0" i="0" u="none" strike="noStrike" cap="none" normalizeH="0" baseline="0" dirty="0" smtClean="0">
              <a:ln>
                <a:noFill/>
              </a:ln>
              <a:solidFill>
                <a:srgbClr val="FFFF00"/>
              </a:solidFill>
              <a:effectLst/>
              <a:latin typeface="Bookman Old Style" pitchFamily="18" charset="0"/>
            </a:endParaRPr>
          </a:p>
        </p:txBody>
      </p:sp>
    </p:spTree>
    <p:extLst>
      <p:ext uri="{BB962C8B-B14F-4D97-AF65-F5344CB8AC3E}">
        <p14:creationId xmlns:p14="http://schemas.microsoft.com/office/powerpoint/2010/main" xmlns="" val="1341631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4294967295"/>
          </p:nvPr>
        </p:nvSpPr>
        <p:spPr>
          <a:xfrm>
            <a:off x="0" y="990600"/>
            <a:ext cx="8229600" cy="5653088"/>
          </a:xfrm>
        </p:spPr>
        <p:txBody>
          <a:bodyPr/>
          <a:lstStyle/>
          <a:p>
            <a:pPr>
              <a:buNone/>
            </a:pPr>
            <a:endParaRPr lang="ru-RU" dirty="0" smtClean="0"/>
          </a:p>
          <a:p>
            <a:pPr>
              <a:buNone/>
            </a:pPr>
            <a:endParaRPr lang="ru-RU" dirty="0" smtClean="0"/>
          </a:p>
          <a:p>
            <a:pPr>
              <a:buNone/>
            </a:pPr>
            <a:endParaRPr lang="ru-RU" dirty="0" smtClean="0"/>
          </a:p>
          <a:p>
            <a:pPr>
              <a:buNone/>
            </a:pPr>
            <a:endParaRPr lang="ru-RU" dirty="0" smtClean="0"/>
          </a:p>
          <a:p>
            <a:pPr>
              <a:buNone/>
            </a:pPr>
            <a:endParaRPr lang="ru-RU" dirty="0"/>
          </a:p>
        </p:txBody>
      </p:sp>
      <p:graphicFrame>
        <p:nvGraphicFramePr>
          <p:cNvPr id="13" name="Таблица 12"/>
          <p:cNvGraphicFramePr>
            <a:graphicFrameLocks noGrp="1"/>
          </p:cNvGraphicFramePr>
          <p:nvPr>
            <p:extLst>
              <p:ext uri="{D42A27DB-BD31-4B8C-83A1-F6EECF244321}">
                <p14:modId xmlns:p14="http://schemas.microsoft.com/office/powerpoint/2010/main" xmlns="" val="2553391568"/>
              </p:ext>
            </p:extLst>
          </p:nvPr>
        </p:nvGraphicFramePr>
        <p:xfrm>
          <a:off x="142844" y="142852"/>
          <a:ext cx="8786875" cy="6442053"/>
        </p:xfrm>
        <a:graphic>
          <a:graphicData uri="http://schemas.openxmlformats.org/drawingml/2006/table">
            <a:tbl>
              <a:tblPr firstRow="1" firstCol="1" bandRow="1">
                <a:tableStyleId>{5C22544A-7EE6-4342-B048-85BDC9FD1C3A}</a:tableStyleId>
              </a:tblPr>
              <a:tblGrid>
                <a:gridCol w="896606"/>
                <a:gridCol w="2096109"/>
                <a:gridCol w="1966986"/>
                <a:gridCol w="1850126"/>
                <a:gridCol w="1977048"/>
              </a:tblGrid>
              <a:tr h="462677">
                <a:tc>
                  <a:txBody>
                    <a:bodyPr/>
                    <a:lstStyle/>
                    <a:p>
                      <a:pPr>
                        <a:lnSpc>
                          <a:spcPct val="107000"/>
                        </a:lnSpc>
                        <a:spcAft>
                          <a:spcPts val="0"/>
                        </a:spcAft>
                      </a:pPr>
                      <a:r>
                        <a:rPr lang="ru-RU" sz="1000" dirty="0">
                          <a:effectLst/>
                        </a:rPr>
                        <a:t> </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423" marR="50423" marT="0" marB="0"/>
                </a:tc>
                <a:tc>
                  <a:txBody>
                    <a:bodyPr/>
                    <a:lstStyle/>
                    <a:p>
                      <a:pPr>
                        <a:lnSpc>
                          <a:spcPct val="107000"/>
                        </a:lnSpc>
                        <a:spcAft>
                          <a:spcPts val="0"/>
                        </a:spcAft>
                      </a:pPr>
                      <a:r>
                        <a:rPr lang="ru-RU" sz="1000" dirty="0">
                          <a:solidFill>
                            <a:srgbClr val="FF0000"/>
                          </a:solidFill>
                          <a:effectLst/>
                        </a:rPr>
                        <a:t>Урок «открытия» нового знания</a:t>
                      </a:r>
                      <a:endParaRPr lang="ru-RU"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23" marR="50423" marT="0" marB="0"/>
                </a:tc>
                <a:tc>
                  <a:txBody>
                    <a:bodyPr/>
                    <a:lstStyle/>
                    <a:p>
                      <a:pPr>
                        <a:lnSpc>
                          <a:spcPct val="107000"/>
                        </a:lnSpc>
                        <a:spcAft>
                          <a:spcPts val="0"/>
                        </a:spcAft>
                      </a:pPr>
                      <a:r>
                        <a:rPr lang="ru-RU" sz="1000" dirty="0">
                          <a:solidFill>
                            <a:schemeClr val="accent2"/>
                          </a:solidFill>
                          <a:effectLst/>
                        </a:rPr>
                        <a:t>Урок обработки и рефлексии</a:t>
                      </a:r>
                      <a:endParaRPr lang="ru-RU" sz="10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23" marR="50423" marT="0" marB="0"/>
                </a:tc>
                <a:tc>
                  <a:txBody>
                    <a:bodyPr/>
                    <a:lstStyle/>
                    <a:p>
                      <a:pPr>
                        <a:lnSpc>
                          <a:spcPct val="107000"/>
                        </a:lnSpc>
                        <a:spcAft>
                          <a:spcPts val="0"/>
                        </a:spcAft>
                      </a:pPr>
                      <a:r>
                        <a:rPr lang="ru-RU" sz="1000" dirty="0">
                          <a:solidFill>
                            <a:srgbClr val="00B050"/>
                          </a:solidFill>
                          <a:effectLst/>
                        </a:rPr>
                        <a:t>Урок развивающего контроля</a:t>
                      </a:r>
                      <a:endParaRPr lang="ru-RU" sz="1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23" marR="50423" marT="0" marB="0"/>
                </a:tc>
                <a:tc>
                  <a:txBody>
                    <a:bodyPr/>
                    <a:lstStyle/>
                    <a:p>
                      <a:pPr>
                        <a:lnSpc>
                          <a:spcPct val="107000"/>
                        </a:lnSpc>
                        <a:spcAft>
                          <a:spcPts val="0"/>
                        </a:spcAft>
                      </a:pPr>
                      <a:r>
                        <a:rPr lang="ru-RU" sz="1000" dirty="0">
                          <a:solidFill>
                            <a:srgbClr val="002060"/>
                          </a:solidFill>
                          <a:effectLst/>
                        </a:rPr>
                        <a:t>Урок общеметодологической направленности</a:t>
                      </a:r>
                      <a:endParaRPr lang="ru-RU" sz="1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23" marR="50423" marT="0" marB="0"/>
                </a:tc>
              </a:tr>
              <a:tr h="771128">
                <a:tc>
                  <a:txBody>
                    <a:bodyPr/>
                    <a:lstStyle/>
                    <a:p>
                      <a:pPr algn="ctr">
                        <a:lnSpc>
                          <a:spcPct val="107000"/>
                        </a:lnSpc>
                        <a:spcAft>
                          <a:spcPts val="0"/>
                        </a:spcAft>
                      </a:pPr>
                      <a:r>
                        <a:rPr lang="ru-RU" sz="1000" dirty="0">
                          <a:solidFill>
                            <a:srgbClr val="002060"/>
                          </a:solidFill>
                          <a:effectLst/>
                        </a:rPr>
                        <a:t>Структура урока</a:t>
                      </a:r>
                      <a:endParaRPr lang="ru-RU" sz="1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23" marR="50423" marT="0" marB="0"/>
                </a:tc>
                <a:tc>
                  <a:txBody>
                    <a:bodyPr/>
                    <a:lstStyle/>
                    <a:p>
                      <a:pPr algn="l" fontAlgn="base">
                        <a:lnSpc>
                          <a:spcPts val="1350"/>
                        </a:lnSpc>
                        <a:spcAft>
                          <a:spcPts val="1125"/>
                        </a:spcAft>
                      </a:pPr>
                      <a:r>
                        <a:rPr lang="ru-RU" sz="1000" dirty="0">
                          <a:solidFill>
                            <a:srgbClr val="FF0000"/>
                          </a:solidFill>
                          <a:effectLst/>
                        </a:rPr>
                        <a:t>1)   этап мотивации (самоопределения) к учебной деятельности (1-2 мин);</a:t>
                      </a:r>
                      <a:endParaRPr lang="ru-RU"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23" marR="50423" marT="0" marB="0"/>
                </a:tc>
                <a:tc>
                  <a:txBody>
                    <a:bodyPr/>
                    <a:lstStyle/>
                    <a:p>
                      <a:pPr algn="l" fontAlgn="base">
                        <a:lnSpc>
                          <a:spcPts val="1350"/>
                        </a:lnSpc>
                        <a:spcAft>
                          <a:spcPts val="1125"/>
                        </a:spcAft>
                      </a:pPr>
                      <a:r>
                        <a:rPr lang="ru-RU" sz="1000" dirty="0">
                          <a:solidFill>
                            <a:schemeClr val="accent2"/>
                          </a:solidFill>
                          <a:effectLst/>
                        </a:rPr>
                        <a:t>1) этап мотивации (самоопределения) к коррекционной деятельности (1-2 мин)</a:t>
                      </a:r>
                      <a:endParaRPr lang="ru-RU" sz="10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23" marR="50423" marT="0" marB="0"/>
                </a:tc>
                <a:tc>
                  <a:txBody>
                    <a:bodyPr/>
                    <a:lstStyle/>
                    <a:p>
                      <a:pPr algn="l">
                        <a:lnSpc>
                          <a:spcPct val="107000"/>
                        </a:lnSpc>
                        <a:spcAft>
                          <a:spcPts val="0"/>
                        </a:spcAft>
                      </a:pPr>
                      <a:r>
                        <a:rPr lang="ru-RU" sz="1000" dirty="0">
                          <a:solidFill>
                            <a:srgbClr val="00B050"/>
                          </a:solidFill>
                          <a:effectLst/>
                        </a:rPr>
                        <a:t>1) этап мотивации (самоопределения) к контрольно-коррекционной деятельности (2-3 мин)</a:t>
                      </a:r>
                      <a:endParaRPr lang="ru-RU" sz="1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23" marR="50423" marT="0" marB="0"/>
                </a:tc>
                <a:tc>
                  <a:txBody>
                    <a:bodyPr/>
                    <a:lstStyle/>
                    <a:p>
                      <a:pPr algn="l">
                        <a:lnSpc>
                          <a:spcPct val="107000"/>
                        </a:lnSpc>
                        <a:spcAft>
                          <a:spcPts val="0"/>
                        </a:spcAft>
                      </a:pPr>
                      <a:r>
                        <a:rPr lang="ru-RU" sz="1000" dirty="0">
                          <a:solidFill>
                            <a:srgbClr val="002060"/>
                          </a:solidFill>
                          <a:effectLst/>
                        </a:rPr>
                        <a:t>1)  этап самоопределения к деятельности</a:t>
                      </a:r>
                    </a:p>
                    <a:p>
                      <a:pPr algn="l">
                        <a:lnSpc>
                          <a:spcPct val="107000"/>
                        </a:lnSpc>
                        <a:spcAft>
                          <a:spcPts val="0"/>
                        </a:spcAft>
                      </a:pPr>
                      <a:r>
                        <a:rPr lang="ru-RU" sz="1000" dirty="0">
                          <a:solidFill>
                            <a:srgbClr val="002060"/>
                          </a:solidFill>
                          <a:effectLst/>
                        </a:rPr>
                        <a:t>(1-2 мин.)</a:t>
                      </a:r>
                      <a:endParaRPr lang="ru-RU" sz="1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23" marR="50423" marT="0" marB="0"/>
                </a:tc>
              </a:tr>
              <a:tr h="504476">
                <a:tc>
                  <a:txBody>
                    <a:bodyPr/>
                    <a:lstStyle/>
                    <a:p>
                      <a:pPr>
                        <a:lnSpc>
                          <a:spcPct val="107000"/>
                        </a:lnSpc>
                        <a:spcAft>
                          <a:spcPts val="0"/>
                        </a:spcAft>
                      </a:pPr>
                      <a:r>
                        <a:rPr lang="ru-RU" sz="1000" dirty="0">
                          <a:effectLst/>
                        </a:rPr>
                        <a:t> </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423" marR="50423" marT="0" marB="0"/>
                </a:tc>
                <a:tc>
                  <a:txBody>
                    <a:bodyPr/>
                    <a:lstStyle/>
                    <a:p>
                      <a:pPr algn="l" fontAlgn="base">
                        <a:lnSpc>
                          <a:spcPts val="1350"/>
                        </a:lnSpc>
                        <a:spcAft>
                          <a:spcPts val="1125"/>
                        </a:spcAft>
                      </a:pPr>
                      <a:r>
                        <a:rPr lang="ru-RU" sz="1000" dirty="0">
                          <a:solidFill>
                            <a:srgbClr val="FF0000"/>
                          </a:solidFill>
                          <a:effectLst/>
                        </a:rPr>
                        <a:t>2)      этап актуализации и пробного учебного действия (5-6 мин);</a:t>
                      </a:r>
                      <a:endParaRPr lang="ru-RU"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23" marR="50423" marT="0" marB="0"/>
                </a:tc>
                <a:tc>
                  <a:txBody>
                    <a:bodyPr/>
                    <a:lstStyle/>
                    <a:p>
                      <a:pPr algn="l" fontAlgn="base">
                        <a:lnSpc>
                          <a:spcPts val="1350"/>
                        </a:lnSpc>
                        <a:spcAft>
                          <a:spcPts val="1125"/>
                        </a:spcAft>
                      </a:pPr>
                      <a:r>
                        <a:rPr lang="ru-RU" sz="1000" dirty="0">
                          <a:solidFill>
                            <a:schemeClr val="accent2"/>
                          </a:solidFill>
                          <a:effectLst/>
                        </a:rPr>
                        <a:t>2) этап актуализации и пробного учебного действия (8-12 мин);</a:t>
                      </a:r>
                      <a:endParaRPr lang="ru-RU" sz="10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23" marR="50423" marT="0" marB="0"/>
                </a:tc>
                <a:tc>
                  <a:txBody>
                    <a:bodyPr/>
                    <a:lstStyle/>
                    <a:p>
                      <a:pPr algn="l" fontAlgn="base">
                        <a:lnSpc>
                          <a:spcPts val="1350"/>
                        </a:lnSpc>
                        <a:spcAft>
                          <a:spcPts val="1125"/>
                        </a:spcAft>
                      </a:pPr>
                      <a:r>
                        <a:rPr lang="ru-RU" sz="1000" dirty="0">
                          <a:solidFill>
                            <a:srgbClr val="00B050"/>
                          </a:solidFill>
                          <a:effectLst/>
                        </a:rPr>
                        <a:t> 2) этап актуализации   и пробного учебного действия (5-7 мин);</a:t>
                      </a:r>
                      <a:endParaRPr lang="ru-RU" sz="1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23" marR="50423" marT="0" marB="0"/>
                </a:tc>
                <a:tc>
                  <a:txBody>
                    <a:bodyPr/>
                    <a:lstStyle/>
                    <a:p>
                      <a:pPr algn="l">
                        <a:lnSpc>
                          <a:spcPct val="107000"/>
                        </a:lnSpc>
                        <a:spcAft>
                          <a:spcPts val="0"/>
                        </a:spcAft>
                      </a:pPr>
                      <a:r>
                        <a:rPr lang="ru-RU" sz="1000" dirty="0">
                          <a:solidFill>
                            <a:srgbClr val="002060"/>
                          </a:solidFill>
                          <a:effectLst/>
                        </a:rPr>
                        <a:t>2)   этап актуализации и фиксации затруднений в деятельности(5-6 мин.)</a:t>
                      </a:r>
                      <a:endParaRPr lang="ru-RU" sz="1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23" marR="50423" marT="0" marB="0"/>
                </a:tc>
              </a:tr>
              <a:tr h="616902">
                <a:tc>
                  <a:txBody>
                    <a:bodyPr/>
                    <a:lstStyle/>
                    <a:p>
                      <a:pPr>
                        <a:lnSpc>
                          <a:spcPct val="107000"/>
                        </a:lnSpc>
                        <a:spcAft>
                          <a:spcPts val="0"/>
                        </a:spcAft>
                      </a:pPr>
                      <a:r>
                        <a:rPr lang="ru-RU" sz="1000" dirty="0">
                          <a:effectLst/>
                        </a:rPr>
                        <a:t> </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423" marR="50423" marT="0" marB="0"/>
                </a:tc>
                <a:tc>
                  <a:txBody>
                    <a:bodyPr/>
                    <a:lstStyle/>
                    <a:p>
                      <a:pPr algn="l" fontAlgn="base">
                        <a:lnSpc>
                          <a:spcPts val="1350"/>
                        </a:lnSpc>
                        <a:spcAft>
                          <a:spcPts val="1125"/>
                        </a:spcAft>
                      </a:pPr>
                      <a:r>
                        <a:rPr lang="ru-RU" sz="1000" dirty="0">
                          <a:solidFill>
                            <a:srgbClr val="FF0000"/>
                          </a:solidFill>
                          <a:effectLst/>
                        </a:rPr>
                        <a:t>3)      этап выявления места и причины затруднения (2-3 мин);</a:t>
                      </a:r>
                      <a:endParaRPr lang="ru-RU" sz="10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23" marR="50423" marT="0" marB="0"/>
                </a:tc>
                <a:tc>
                  <a:txBody>
                    <a:bodyPr/>
                    <a:lstStyle/>
                    <a:p>
                      <a:pPr algn="l" fontAlgn="base">
                        <a:lnSpc>
                          <a:spcPts val="1350"/>
                        </a:lnSpc>
                        <a:spcAft>
                          <a:spcPts val="1125"/>
                        </a:spcAft>
                      </a:pPr>
                      <a:r>
                        <a:rPr lang="ru-RU" sz="1000" dirty="0">
                          <a:solidFill>
                            <a:schemeClr val="accent2"/>
                          </a:solidFill>
                          <a:effectLst/>
                        </a:rPr>
                        <a:t>3) этап локализации индивидуальных затруднений (6-7 мин);</a:t>
                      </a:r>
                      <a:endParaRPr lang="ru-RU" sz="10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23" marR="50423" marT="0" marB="0"/>
                </a:tc>
                <a:tc>
                  <a:txBody>
                    <a:bodyPr/>
                    <a:lstStyle/>
                    <a:p>
                      <a:pPr algn="l">
                        <a:lnSpc>
                          <a:spcPct val="107000"/>
                        </a:lnSpc>
                        <a:spcAft>
                          <a:spcPts val="0"/>
                        </a:spcAft>
                      </a:pPr>
                      <a:r>
                        <a:rPr lang="ru-RU" sz="1000" dirty="0">
                          <a:solidFill>
                            <a:srgbClr val="00B050"/>
                          </a:solidFill>
                          <a:effectLst/>
                        </a:rPr>
                        <a:t>3)  этап локализации индивидуальных затруднений(12-15 мин.)</a:t>
                      </a:r>
                      <a:endParaRPr lang="ru-RU" sz="1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23" marR="50423" marT="0" marB="0"/>
                </a:tc>
                <a:tc>
                  <a:txBody>
                    <a:bodyPr/>
                    <a:lstStyle/>
                    <a:p>
                      <a:pPr algn="l">
                        <a:lnSpc>
                          <a:spcPct val="107000"/>
                        </a:lnSpc>
                        <a:spcAft>
                          <a:spcPts val="0"/>
                        </a:spcAft>
                      </a:pPr>
                      <a:r>
                        <a:rPr lang="ru-RU" sz="1000" dirty="0">
                          <a:solidFill>
                            <a:srgbClr val="002060"/>
                          </a:solidFill>
                          <a:effectLst/>
                        </a:rPr>
                        <a:t>3)   этап постановки учебной задачи(2-3 мин.)</a:t>
                      </a:r>
                      <a:endParaRPr lang="ru-RU" sz="1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23" marR="50423" marT="0" marB="0"/>
                </a:tc>
              </a:tr>
              <a:tr h="672635">
                <a:tc>
                  <a:txBody>
                    <a:bodyPr/>
                    <a:lstStyle/>
                    <a:p>
                      <a:pPr>
                        <a:lnSpc>
                          <a:spcPct val="107000"/>
                        </a:lnSpc>
                        <a:spcAft>
                          <a:spcPts val="0"/>
                        </a:spcAft>
                      </a:pPr>
                      <a:r>
                        <a:rPr lang="ru-RU" sz="1000">
                          <a:effectLst/>
                        </a:rPr>
                        <a:t> </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50423" marR="50423" marT="0" marB="0"/>
                </a:tc>
                <a:tc>
                  <a:txBody>
                    <a:bodyPr/>
                    <a:lstStyle/>
                    <a:p>
                      <a:pPr algn="l" fontAlgn="base">
                        <a:lnSpc>
                          <a:spcPts val="1350"/>
                        </a:lnSpc>
                        <a:spcAft>
                          <a:spcPts val="1125"/>
                        </a:spcAft>
                      </a:pPr>
                      <a:r>
                        <a:rPr lang="ru-RU" sz="1000" dirty="0">
                          <a:solidFill>
                            <a:srgbClr val="FF0000"/>
                          </a:solidFill>
                          <a:effectLst/>
                        </a:rPr>
                        <a:t>4)      этап построения проекта выхода из затруднения (5-6 мин);</a:t>
                      </a:r>
                      <a:endParaRPr lang="ru-RU"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23" marR="50423" marT="0" marB="0"/>
                </a:tc>
                <a:tc>
                  <a:txBody>
                    <a:bodyPr/>
                    <a:lstStyle/>
                    <a:p>
                      <a:pPr algn="l" fontAlgn="base">
                        <a:lnSpc>
                          <a:spcPts val="1350"/>
                        </a:lnSpc>
                        <a:spcAft>
                          <a:spcPts val="1125"/>
                        </a:spcAft>
                      </a:pPr>
                      <a:r>
                        <a:rPr lang="ru-RU" sz="1000" dirty="0">
                          <a:solidFill>
                            <a:schemeClr val="accent2"/>
                          </a:solidFill>
                          <a:effectLst/>
                        </a:rPr>
                        <a:t>4) этап построения проекта коррекции выявленных затруднений (2-3 мин);</a:t>
                      </a:r>
                      <a:endParaRPr lang="ru-RU" sz="10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23" marR="50423" marT="0" marB="0"/>
                </a:tc>
                <a:tc>
                  <a:txBody>
                    <a:bodyPr/>
                    <a:lstStyle/>
                    <a:p>
                      <a:pPr algn="l">
                        <a:lnSpc>
                          <a:spcPct val="107000"/>
                        </a:lnSpc>
                        <a:spcAft>
                          <a:spcPts val="0"/>
                        </a:spcAft>
                      </a:pPr>
                      <a:r>
                        <a:rPr lang="ru-RU" sz="1000" dirty="0">
                          <a:solidFill>
                            <a:srgbClr val="00B050"/>
                          </a:solidFill>
                          <a:effectLst/>
                        </a:rPr>
                        <a:t>4)  этап построения проекта коррекции выявленных затруднений(4-6 мин.)</a:t>
                      </a:r>
                      <a:endParaRPr lang="ru-RU" sz="1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23" marR="50423" marT="0" marB="0"/>
                </a:tc>
                <a:tc>
                  <a:txBody>
                    <a:bodyPr/>
                    <a:lstStyle/>
                    <a:p>
                      <a:pPr algn="l">
                        <a:lnSpc>
                          <a:spcPct val="107000"/>
                        </a:lnSpc>
                        <a:spcAft>
                          <a:spcPts val="0"/>
                        </a:spcAft>
                      </a:pPr>
                      <a:r>
                        <a:rPr lang="ru-RU" sz="1000" dirty="0">
                          <a:solidFill>
                            <a:srgbClr val="002060"/>
                          </a:solidFill>
                          <a:effectLst/>
                        </a:rPr>
                        <a:t>4)      этап построения проекта выхода из затруднения (5-6 мин);)</a:t>
                      </a:r>
                      <a:endParaRPr lang="ru-RU" sz="1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23" marR="50423" marT="0" marB="0"/>
                </a:tc>
              </a:tr>
              <a:tr h="504476">
                <a:tc>
                  <a:txBody>
                    <a:bodyPr/>
                    <a:lstStyle/>
                    <a:p>
                      <a:pPr>
                        <a:lnSpc>
                          <a:spcPct val="107000"/>
                        </a:lnSpc>
                        <a:spcAft>
                          <a:spcPts val="0"/>
                        </a:spcAft>
                      </a:pPr>
                      <a:r>
                        <a:rPr lang="ru-RU" sz="1000">
                          <a:effectLst/>
                        </a:rPr>
                        <a:t> </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50423" marR="50423" marT="0" marB="0"/>
                </a:tc>
                <a:tc>
                  <a:txBody>
                    <a:bodyPr/>
                    <a:lstStyle/>
                    <a:p>
                      <a:pPr algn="l" fontAlgn="base">
                        <a:lnSpc>
                          <a:spcPts val="1350"/>
                        </a:lnSpc>
                        <a:spcAft>
                          <a:spcPts val="1125"/>
                        </a:spcAft>
                      </a:pPr>
                      <a:r>
                        <a:rPr lang="ru-RU" sz="1000" dirty="0">
                          <a:solidFill>
                            <a:srgbClr val="FF0000"/>
                          </a:solidFill>
                          <a:effectLst/>
                        </a:rPr>
                        <a:t>5)      этап реализации построенного проекта (4-5 мин)</a:t>
                      </a:r>
                      <a:endParaRPr lang="ru-RU"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23" marR="50423" marT="0" marB="0"/>
                </a:tc>
                <a:tc>
                  <a:txBody>
                    <a:bodyPr/>
                    <a:lstStyle/>
                    <a:p>
                      <a:pPr algn="l" fontAlgn="base">
                        <a:lnSpc>
                          <a:spcPts val="1350"/>
                        </a:lnSpc>
                        <a:spcAft>
                          <a:spcPts val="1125"/>
                        </a:spcAft>
                      </a:pPr>
                      <a:r>
                        <a:rPr lang="ru-RU" sz="1000" dirty="0">
                          <a:solidFill>
                            <a:schemeClr val="accent2"/>
                          </a:solidFill>
                          <a:effectLst/>
                        </a:rPr>
                        <a:t>5) этап реализации построенного проекта (4-5 мин);</a:t>
                      </a:r>
                      <a:endParaRPr lang="ru-RU" sz="10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23" marR="50423" marT="0" marB="0"/>
                </a:tc>
                <a:tc>
                  <a:txBody>
                    <a:bodyPr/>
                    <a:lstStyle/>
                    <a:p>
                      <a:pPr algn="l">
                        <a:lnSpc>
                          <a:spcPct val="107000"/>
                        </a:lnSpc>
                        <a:spcAft>
                          <a:spcPts val="0"/>
                        </a:spcAft>
                      </a:pPr>
                      <a:r>
                        <a:rPr lang="ru-RU" sz="1000" dirty="0">
                          <a:solidFill>
                            <a:srgbClr val="00B050"/>
                          </a:solidFill>
                          <a:effectLst/>
                        </a:rPr>
                        <a:t>5)  этап реализации построенного проекта(7-8 мин.)</a:t>
                      </a:r>
                      <a:endParaRPr lang="ru-RU" sz="1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23" marR="50423" marT="0" marB="0"/>
                </a:tc>
                <a:tc>
                  <a:txBody>
                    <a:bodyPr/>
                    <a:lstStyle/>
                    <a:p>
                      <a:pPr algn="l">
                        <a:lnSpc>
                          <a:spcPct val="107000"/>
                        </a:lnSpc>
                        <a:spcAft>
                          <a:spcPts val="0"/>
                        </a:spcAft>
                      </a:pPr>
                      <a:r>
                        <a:rPr lang="ru-RU" sz="1000" dirty="0">
                          <a:solidFill>
                            <a:srgbClr val="002060"/>
                          </a:solidFill>
                          <a:effectLst/>
                        </a:rPr>
                        <a:t>5)  этап </a:t>
                      </a:r>
                      <a:r>
                        <a:rPr lang="ru-RU" sz="1000" dirty="0" smtClean="0">
                          <a:solidFill>
                            <a:srgbClr val="002060"/>
                          </a:solidFill>
                          <a:effectLst/>
                        </a:rPr>
                        <a:t>реализации построенного проекта(7-8 мин.)</a:t>
                      </a:r>
                      <a:endParaRPr lang="ru-RU" sz="1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23" marR="50423" marT="0" marB="0"/>
                </a:tc>
              </a:tr>
              <a:tr h="672635">
                <a:tc>
                  <a:txBody>
                    <a:bodyPr/>
                    <a:lstStyle/>
                    <a:p>
                      <a:pPr>
                        <a:lnSpc>
                          <a:spcPct val="107000"/>
                        </a:lnSpc>
                        <a:spcAft>
                          <a:spcPts val="0"/>
                        </a:spcAft>
                      </a:pPr>
                      <a:r>
                        <a:rPr lang="ru-RU" sz="1000" dirty="0">
                          <a:effectLst/>
                        </a:rPr>
                        <a:t> </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423" marR="50423" marT="0" marB="0"/>
                </a:tc>
                <a:tc>
                  <a:txBody>
                    <a:bodyPr/>
                    <a:lstStyle/>
                    <a:p>
                      <a:pPr algn="l" fontAlgn="base">
                        <a:lnSpc>
                          <a:spcPts val="1350"/>
                        </a:lnSpc>
                        <a:spcAft>
                          <a:spcPts val="1125"/>
                        </a:spcAft>
                      </a:pPr>
                      <a:r>
                        <a:rPr lang="ru-RU" sz="1000" dirty="0">
                          <a:solidFill>
                            <a:srgbClr val="FF0000"/>
                          </a:solidFill>
                          <a:effectLst/>
                        </a:rPr>
                        <a:t>6)      этап первичного закрепления с проговариванием во внешней речи (4-5)</a:t>
                      </a:r>
                      <a:endParaRPr lang="ru-RU"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23" marR="50423" marT="0" marB="0"/>
                </a:tc>
                <a:tc>
                  <a:txBody>
                    <a:bodyPr/>
                    <a:lstStyle/>
                    <a:p>
                      <a:pPr algn="l" fontAlgn="base">
                        <a:lnSpc>
                          <a:spcPts val="1350"/>
                        </a:lnSpc>
                        <a:spcAft>
                          <a:spcPts val="1125"/>
                        </a:spcAft>
                      </a:pPr>
                      <a:r>
                        <a:rPr lang="ru-RU" sz="1000" dirty="0">
                          <a:solidFill>
                            <a:schemeClr val="accent2"/>
                          </a:solidFill>
                          <a:effectLst/>
                        </a:rPr>
                        <a:t>6) этап обобщения затруднений во внешней речи (2-3 мин);</a:t>
                      </a:r>
                      <a:endParaRPr lang="ru-RU" sz="10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23" marR="50423" marT="0" marB="0"/>
                </a:tc>
                <a:tc>
                  <a:txBody>
                    <a:bodyPr/>
                    <a:lstStyle/>
                    <a:p>
                      <a:pPr algn="l">
                        <a:lnSpc>
                          <a:spcPct val="107000"/>
                        </a:lnSpc>
                        <a:spcAft>
                          <a:spcPts val="0"/>
                        </a:spcAft>
                      </a:pPr>
                      <a:r>
                        <a:rPr lang="ru-RU" sz="1000" dirty="0">
                          <a:solidFill>
                            <a:srgbClr val="00B050"/>
                          </a:solidFill>
                          <a:effectLst/>
                        </a:rPr>
                        <a:t>6) этап обобщения затруднений во внешней речи (3-4 мин);</a:t>
                      </a:r>
                      <a:endParaRPr lang="ru-RU" sz="1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23" marR="50423" marT="0" marB="0"/>
                </a:tc>
                <a:tc>
                  <a:txBody>
                    <a:bodyPr/>
                    <a:lstStyle/>
                    <a:p>
                      <a:pPr algn="l">
                        <a:lnSpc>
                          <a:spcPct val="107000"/>
                        </a:lnSpc>
                        <a:spcAft>
                          <a:spcPts val="0"/>
                        </a:spcAft>
                      </a:pPr>
                      <a:r>
                        <a:rPr lang="ru-RU" sz="1000" dirty="0">
                          <a:solidFill>
                            <a:srgbClr val="002060"/>
                          </a:solidFill>
                          <a:effectLst/>
                        </a:rPr>
                        <a:t>6)   )  этап первичного закрепления во внешней речи (4-5 мин.)</a:t>
                      </a:r>
                      <a:endParaRPr lang="ru-RU" sz="1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23" marR="50423" marT="0" marB="0"/>
                </a:tc>
              </a:tr>
              <a:tr h="616902">
                <a:tc>
                  <a:txBody>
                    <a:bodyPr/>
                    <a:lstStyle/>
                    <a:p>
                      <a:pPr>
                        <a:lnSpc>
                          <a:spcPct val="107000"/>
                        </a:lnSpc>
                        <a:spcAft>
                          <a:spcPts val="0"/>
                        </a:spcAft>
                      </a:pPr>
                      <a:r>
                        <a:rPr lang="ru-RU" sz="1000">
                          <a:effectLst/>
                        </a:rPr>
                        <a:t> </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50423" marR="50423" marT="0" marB="0"/>
                </a:tc>
                <a:tc>
                  <a:txBody>
                    <a:bodyPr/>
                    <a:lstStyle/>
                    <a:p>
                      <a:pPr algn="l" fontAlgn="base">
                        <a:lnSpc>
                          <a:spcPts val="1350"/>
                        </a:lnSpc>
                        <a:spcAft>
                          <a:spcPts val="1125"/>
                        </a:spcAft>
                      </a:pPr>
                      <a:r>
                        <a:rPr lang="ru-RU" sz="1000" dirty="0">
                          <a:solidFill>
                            <a:srgbClr val="FF0000"/>
                          </a:solidFill>
                          <a:effectLst/>
                        </a:rPr>
                        <a:t>7)      этап самостоятельной работы с самопроверкой по эталону (4-5 мин);</a:t>
                      </a:r>
                      <a:endParaRPr lang="ru-RU"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23" marR="50423" marT="0" marB="0"/>
                </a:tc>
                <a:tc>
                  <a:txBody>
                    <a:bodyPr/>
                    <a:lstStyle/>
                    <a:p>
                      <a:pPr algn="l" fontAlgn="base">
                        <a:lnSpc>
                          <a:spcPts val="1350"/>
                        </a:lnSpc>
                        <a:spcAft>
                          <a:spcPts val="1125"/>
                        </a:spcAft>
                      </a:pPr>
                      <a:r>
                        <a:rPr lang="ru-RU" sz="1000" dirty="0">
                          <a:solidFill>
                            <a:schemeClr val="accent2"/>
                          </a:solidFill>
                          <a:effectLst/>
                        </a:rPr>
                        <a:t>7) этап самостоятельной работы с самопроверкой по эталону (2-3 мин);</a:t>
                      </a:r>
                      <a:endParaRPr lang="ru-RU" sz="10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23" marR="50423" marT="0" marB="0"/>
                </a:tc>
                <a:tc>
                  <a:txBody>
                    <a:bodyPr/>
                    <a:lstStyle/>
                    <a:p>
                      <a:pPr algn="l">
                        <a:lnSpc>
                          <a:spcPct val="107000"/>
                        </a:lnSpc>
                        <a:spcAft>
                          <a:spcPts val="0"/>
                        </a:spcAft>
                      </a:pPr>
                      <a:r>
                        <a:rPr lang="ru-RU" sz="1000" dirty="0">
                          <a:solidFill>
                            <a:srgbClr val="00B050"/>
                          </a:solidFill>
                          <a:effectLst/>
                        </a:rPr>
                        <a:t>7)  </a:t>
                      </a:r>
                      <a:r>
                        <a:rPr lang="ru-RU" sz="1000" dirty="0" smtClean="0">
                          <a:solidFill>
                            <a:srgbClr val="00B050"/>
                          </a:solidFill>
                          <a:effectLst/>
                        </a:rPr>
                        <a:t>этап </a:t>
                      </a:r>
                      <a:r>
                        <a:rPr lang="ru-RU" sz="1000" dirty="0">
                          <a:solidFill>
                            <a:srgbClr val="00B050"/>
                          </a:solidFill>
                          <a:effectLst/>
                        </a:rPr>
                        <a:t>самостоятельной работы с самопроверкой по эталону (5-7мин);</a:t>
                      </a:r>
                      <a:endParaRPr lang="ru-RU" sz="1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23" marR="50423" marT="0" marB="0"/>
                </a:tc>
                <a:tc>
                  <a:txBody>
                    <a:bodyPr/>
                    <a:lstStyle/>
                    <a:p>
                      <a:pPr algn="l">
                        <a:lnSpc>
                          <a:spcPct val="107000"/>
                        </a:lnSpc>
                        <a:spcAft>
                          <a:spcPts val="0"/>
                        </a:spcAft>
                      </a:pPr>
                      <a:r>
                        <a:rPr lang="ru-RU" sz="1000" dirty="0">
                          <a:solidFill>
                            <a:srgbClr val="002060"/>
                          </a:solidFill>
                          <a:effectLst/>
                        </a:rPr>
                        <a:t>7)   этап с/р с самопроверкой по эталону (5-6 мин.)</a:t>
                      </a:r>
                      <a:endParaRPr lang="ru-RU" sz="1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23" marR="50423" marT="0" marB="0"/>
                </a:tc>
              </a:tr>
              <a:tr h="616902">
                <a:tc>
                  <a:txBody>
                    <a:bodyPr/>
                    <a:lstStyle/>
                    <a:p>
                      <a:pPr>
                        <a:lnSpc>
                          <a:spcPct val="107000"/>
                        </a:lnSpc>
                        <a:spcAft>
                          <a:spcPts val="0"/>
                        </a:spcAft>
                      </a:pPr>
                      <a:r>
                        <a:rPr lang="ru-RU" sz="1000">
                          <a:effectLst/>
                        </a:rPr>
                        <a:t> </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50423" marR="50423" marT="0" marB="0"/>
                </a:tc>
                <a:tc>
                  <a:txBody>
                    <a:bodyPr/>
                    <a:lstStyle/>
                    <a:p>
                      <a:pPr algn="l" fontAlgn="base">
                        <a:lnSpc>
                          <a:spcPts val="1350"/>
                        </a:lnSpc>
                        <a:spcAft>
                          <a:spcPts val="1125"/>
                        </a:spcAft>
                      </a:pPr>
                      <a:r>
                        <a:rPr lang="ru-RU" sz="1000" dirty="0">
                          <a:solidFill>
                            <a:srgbClr val="FF0000"/>
                          </a:solidFill>
                          <a:effectLst/>
                        </a:rPr>
                        <a:t>8)      этап включения в систему знаний и повторения (4-5 мин);</a:t>
                      </a:r>
                      <a:endParaRPr lang="ru-RU"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23" marR="50423" marT="0" marB="0"/>
                </a:tc>
                <a:tc>
                  <a:txBody>
                    <a:bodyPr/>
                    <a:lstStyle/>
                    <a:p>
                      <a:pPr algn="l" fontAlgn="base">
                        <a:lnSpc>
                          <a:spcPts val="1350"/>
                        </a:lnSpc>
                        <a:spcAft>
                          <a:spcPts val="1125"/>
                        </a:spcAft>
                      </a:pPr>
                      <a:r>
                        <a:rPr lang="ru-RU" sz="1000" dirty="0">
                          <a:solidFill>
                            <a:schemeClr val="accent2"/>
                          </a:solidFill>
                          <a:effectLst/>
                        </a:rPr>
                        <a:t>8) этап включения в систему знаний и повторения (4-5 мин);</a:t>
                      </a:r>
                      <a:endParaRPr lang="ru-RU" sz="10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23" marR="50423" marT="0" marB="0"/>
                </a:tc>
                <a:tc>
                  <a:txBody>
                    <a:bodyPr/>
                    <a:lstStyle/>
                    <a:p>
                      <a:pPr algn="l">
                        <a:lnSpc>
                          <a:spcPct val="107000"/>
                        </a:lnSpc>
                        <a:spcAft>
                          <a:spcPts val="0"/>
                        </a:spcAft>
                      </a:pPr>
                      <a:r>
                        <a:rPr lang="ru-RU" sz="1000" dirty="0">
                          <a:solidFill>
                            <a:srgbClr val="00B050"/>
                          </a:solidFill>
                          <a:effectLst/>
                        </a:rPr>
                        <a:t>8)  этап решение заданий творческого уровня (2-3 мин.)</a:t>
                      </a:r>
                      <a:endParaRPr lang="ru-RU" sz="1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23" marR="50423" marT="0" marB="0"/>
                </a:tc>
                <a:tc>
                  <a:txBody>
                    <a:bodyPr/>
                    <a:lstStyle/>
                    <a:p>
                      <a:pPr algn="l">
                        <a:lnSpc>
                          <a:spcPct val="107000"/>
                        </a:lnSpc>
                        <a:spcAft>
                          <a:spcPts val="0"/>
                        </a:spcAft>
                      </a:pPr>
                      <a:r>
                        <a:rPr lang="ru-RU" sz="1000" dirty="0">
                          <a:solidFill>
                            <a:srgbClr val="002060"/>
                          </a:solidFill>
                          <a:effectLst/>
                        </a:rPr>
                        <a:t>8)   этап включения в систему знаний и повторений (15-20 мин.)</a:t>
                      </a:r>
                      <a:endParaRPr lang="ru-RU" sz="1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23" marR="50423" marT="0" marB="0"/>
                </a:tc>
              </a:tr>
              <a:tr h="790827">
                <a:tc>
                  <a:txBody>
                    <a:bodyPr/>
                    <a:lstStyle/>
                    <a:p>
                      <a:pPr>
                        <a:lnSpc>
                          <a:spcPct val="107000"/>
                        </a:lnSpc>
                        <a:spcAft>
                          <a:spcPts val="0"/>
                        </a:spcAft>
                      </a:pPr>
                      <a:r>
                        <a:rPr lang="ru-RU" sz="1000" dirty="0">
                          <a:effectLst/>
                        </a:rPr>
                        <a:t> </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423" marR="50423" marT="0" marB="0"/>
                </a:tc>
                <a:tc>
                  <a:txBody>
                    <a:bodyPr/>
                    <a:lstStyle/>
                    <a:p>
                      <a:pPr algn="l" fontAlgn="base">
                        <a:lnSpc>
                          <a:spcPts val="1350"/>
                        </a:lnSpc>
                        <a:spcAft>
                          <a:spcPts val="1125"/>
                        </a:spcAft>
                      </a:pPr>
                      <a:r>
                        <a:rPr lang="ru-RU" sz="1000" dirty="0">
                          <a:solidFill>
                            <a:srgbClr val="FF0000"/>
                          </a:solidFill>
                          <a:effectLst/>
                        </a:rPr>
                        <a:t>9)      этап рефлексии учебной деятельности на уроке (2-3 мин).</a:t>
                      </a:r>
                    </a:p>
                    <a:p>
                      <a:pPr algn="l">
                        <a:lnSpc>
                          <a:spcPct val="107000"/>
                        </a:lnSpc>
                        <a:spcAft>
                          <a:spcPts val="0"/>
                        </a:spcAft>
                      </a:pPr>
                      <a:r>
                        <a:rPr lang="ru-RU" sz="1000" dirty="0">
                          <a:solidFill>
                            <a:srgbClr val="FF0000"/>
                          </a:solidFill>
                          <a:effectLst/>
                        </a:rPr>
                        <a:t> </a:t>
                      </a:r>
                      <a:endParaRPr lang="ru-RU"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23" marR="50423" marT="0" marB="0"/>
                </a:tc>
                <a:tc>
                  <a:txBody>
                    <a:bodyPr/>
                    <a:lstStyle/>
                    <a:p>
                      <a:pPr algn="l" fontAlgn="base">
                        <a:lnSpc>
                          <a:spcPts val="1350"/>
                        </a:lnSpc>
                        <a:spcAft>
                          <a:spcPts val="1125"/>
                        </a:spcAft>
                      </a:pPr>
                      <a:r>
                        <a:rPr lang="ru-RU" sz="1000" dirty="0">
                          <a:solidFill>
                            <a:schemeClr val="accent2"/>
                          </a:solidFill>
                          <a:effectLst/>
                        </a:rPr>
                        <a:t>9) этап рефлексии учебной деятельности на уроке (3-4 мин).</a:t>
                      </a:r>
                    </a:p>
                    <a:p>
                      <a:pPr algn="l">
                        <a:lnSpc>
                          <a:spcPct val="107000"/>
                        </a:lnSpc>
                        <a:spcAft>
                          <a:spcPts val="0"/>
                        </a:spcAft>
                      </a:pPr>
                      <a:r>
                        <a:rPr lang="ru-RU" sz="1000" dirty="0">
                          <a:solidFill>
                            <a:schemeClr val="accent2"/>
                          </a:solidFill>
                          <a:effectLst/>
                        </a:rPr>
                        <a:t> </a:t>
                      </a:r>
                      <a:endParaRPr lang="ru-RU" sz="10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23" marR="50423" marT="0" marB="0"/>
                </a:tc>
                <a:tc>
                  <a:txBody>
                    <a:bodyPr/>
                    <a:lstStyle/>
                    <a:p>
                      <a:pPr algn="l">
                        <a:lnSpc>
                          <a:spcPct val="107000"/>
                        </a:lnSpc>
                        <a:spcAft>
                          <a:spcPts val="0"/>
                        </a:spcAft>
                      </a:pPr>
                      <a:r>
                        <a:rPr lang="ru-RU" sz="1000" dirty="0" smtClean="0">
                          <a:solidFill>
                            <a:srgbClr val="00B050"/>
                          </a:solidFill>
                          <a:effectLst/>
                        </a:rPr>
                        <a:t>9)  </a:t>
                      </a:r>
                      <a:r>
                        <a:rPr lang="ru-RU" sz="1000" dirty="0">
                          <a:solidFill>
                            <a:srgbClr val="00B050"/>
                          </a:solidFill>
                          <a:effectLst/>
                        </a:rPr>
                        <a:t>этап контроля контрольно-коррекционной деятельности</a:t>
                      </a:r>
                      <a:endParaRPr lang="ru-RU" sz="1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23" marR="50423" marT="0" marB="0"/>
                </a:tc>
                <a:tc>
                  <a:txBody>
                    <a:bodyPr/>
                    <a:lstStyle/>
                    <a:p>
                      <a:pPr algn="l">
                        <a:lnSpc>
                          <a:spcPct val="107000"/>
                        </a:lnSpc>
                        <a:spcAft>
                          <a:spcPts val="0"/>
                        </a:spcAft>
                      </a:pPr>
                      <a:r>
                        <a:rPr lang="ru-RU" sz="1000" dirty="0">
                          <a:solidFill>
                            <a:srgbClr val="002060"/>
                          </a:solidFill>
                          <a:effectLst/>
                        </a:rPr>
                        <a:t>9   )этап рефлексии деятельности (5-6 мин.)</a:t>
                      </a:r>
                      <a:endParaRPr lang="ru-RU" sz="1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23" marR="50423" marT="0" marB="0"/>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857224" y="285750"/>
            <a:ext cx="6915176" cy="642938"/>
          </a:xfrm>
        </p:spPr>
        <p:txBody>
          <a:bodyPr/>
          <a:lstStyle/>
          <a:p>
            <a:pPr algn="ctr"/>
            <a:r>
              <a:rPr lang="ru-RU" sz="2000" b="1" dirty="0" smtClean="0">
                <a:solidFill>
                  <a:srgbClr val="002060"/>
                </a:solidFill>
                <a:latin typeface="Bookman Old Style" pitchFamily="18" charset="0"/>
              </a:rPr>
              <a:t>СОДЕРЖАНИЕ  ЭТАПОВ  УРОКА</a:t>
            </a:r>
            <a:endParaRPr lang="ru-RU" sz="2000" b="1" dirty="0">
              <a:solidFill>
                <a:srgbClr val="002060"/>
              </a:solidFill>
              <a:latin typeface="Bookman Old Style" pitchFamily="18" charset="0"/>
            </a:endParaRPr>
          </a:p>
        </p:txBody>
      </p:sp>
      <p:graphicFrame>
        <p:nvGraphicFramePr>
          <p:cNvPr id="14" name="Таблица 13"/>
          <p:cNvGraphicFramePr>
            <a:graphicFrameLocks noGrp="1"/>
          </p:cNvGraphicFramePr>
          <p:nvPr/>
        </p:nvGraphicFramePr>
        <p:xfrm>
          <a:off x="357158" y="785794"/>
          <a:ext cx="8501122" cy="5836126"/>
        </p:xfrm>
        <a:graphic>
          <a:graphicData uri="http://schemas.openxmlformats.org/drawingml/2006/table">
            <a:tbl>
              <a:tblPr/>
              <a:tblGrid>
                <a:gridCol w="4179718"/>
                <a:gridCol w="177291"/>
                <a:gridCol w="4144113"/>
              </a:tblGrid>
              <a:tr h="265200">
                <a:tc gridSpan="2">
                  <a:txBody>
                    <a:bodyPr/>
                    <a:lstStyle/>
                    <a:p>
                      <a:pPr algn="ctr">
                        <a:lnSpc>
                          <a:spcPct val="150000"/>
                        </a:lnSpc>
                        <a:spcAft>
                          <a:spcPts val="0"/>
                        </a:spcAft>
                      </a:pPr>
                      <a:r>
                        <a:rPr lang="ru-RU" sz="1200" b="0" dirty="0">
                          <a:latin typeface="+mn-lt"/>
                          <a:ea typeface="Calibri"/>
                          <a:cs typeface="Times New Roman"/>
                        </a:rPr>
                        <a:t>Этап</a:t>
                      </a:r>
                      <a:endParaRPr lang="ru-RU" sz="1200" b="0" dirty="0">
                        <a:latin typeface="+mn-lt"/>
                        <a:ea typeface="Times New Roman"/>
                        <a:cs typeface="Times New Roman"/>
                      </a:endParaRPr>
                    </a:p>
                  </a:txBody>
                  <a:tcPr marL="15432" marR="15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50000"/>
                        </a:lnSpc>
                        <a:spcAft>
                          <a:spcPts val="0"/>
                        </a:spcAft>
                      </a:pPr>
                      <a:r>
                        <a:rPr lang="ru-RU" sz="1200" b="0" dirty="0">
                          <a:latin typeface="+mn-lt"/>
                          <a:ea typeface="Calibri"/>
                          <a:cs typeface="Times New Roman"/>
                        </a:rPr>
                        <a:t>Содержание</a:t>
                      </a:r>
                      <a:endParaRPr lang="ru-RU" sz="1200" b="0" dirty="0">
                        <a:latin typeface="+mn-lt"/>
                        <a:ea typeface="Times New Roman"/>
                        <a:cs typeface="Times New Roman"/>
                      </a:endParaRPr>
                    </a:p>
                  </a:txBody>
                  <a:tcPr marL="15432" marR="15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200">
                <a:tc gridSpan="3">
                  <a:txBody>
                    <a:bodyPr/>
                    <a:lstStyle/>
                    <a:p>
                      <a:pPr algn="ctr">
                        <a:lnSpc>
                          <a:spcPct val="150000"/>
                        </a:lnSpc>
                        <a:spcAft>
                          <a:spcPts val="0"/>
                        </a:spcAft>
                      </a:pPr>
                      <a:r>
                        <a:rPr lang="ru-RU" sz="1200" b="1" dirty="0">
                          <a:solidFill>
                            <a:srgbClr val="FF0000"/>
                          </a:solidFill>
                          <a:latin typeface="+mn-lt"/>
                          <a:ea typeface="Calibri"/>
                          <a:cs typeface="Times New Roman"/>
                        </a:rPr>
                        <a:t>Урок «открытия» новых знаний</a:t>
                      </a:r>
                      <a:endParaRPr lang="ru-RU" sz="1200" dirty="0">
                        <a:solidFill>
                          <a:srgbClr val="FF0000"/>
                        </a:solidFill>
                        <a:latin typeface="+mn-lt"/>
                        <a:ea typeface="Times New Roman"/>
                        <a:cs typeface="Times New Roman"/>
                      </a:endParaRPr>
                    </a:p>
                  </a:txBody>
                  <a:tcPr marL="15432" marR="15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1145270">
                <a:tc>
                  <a:txBody>
                    <a:bodyPr/>
                    <a:lstStyle/>
                    <a:p>
                      <a:pPr algn="just">
                        <a:lnSpc>
                          <a:spcPct val="115000"/>
                        </a:lnSpc>
                        <a:spcAft>
                          <a:spcPts val="0"/>
                        </a:spcAft>
                      </a:pPr>
                      <a:r>
                        <a:rPr lang="ru-RU" sz="1200" b="1" dirty="0">
                          <a:solidFill>
                            <a:srgbClr val="000000"/>
                          </a:solidFill>
                          <a:latin typeface="+mn-lt"/>
                          <a:ea typeface="Times New Roman"/>
                          <a:cs typeface="Times New Roman"/>
                        </a:rPr>
                        <a:t>Этап мотивации (самоопределения) к учебной </a:t>
                      </a:r>
                      <a:r>
                        <a:rPr lang="ru-RU" sz="1200" b="1" dirty="0" smtClean="0">
                          <a:solidFill>
                            <a:srgbClr val="000000"/>
                          </a:solidFill>
                          <a:latin typeface="+mn-lt"/>
                          <a:ea typeface="Times New Roman"/>
                          <a:cs typeface="Times New Roman"/>
                        </a:rPr>
                        <a:t>деятельности</a:t>
                      </a:r>
                      <a:endParaRPr lang="ru-RU" sz="1200" b="1" dirty="0">
                        <a:latin typeface="+mn-lt"/>
                        <a:ea typeface="Times New Roman"/>
                        <a:cs typeface="Times New Roman"/>
                      </a:endParaRPr>
                    </a:p>
                  </a:txBody>
                  <a:tcPr marL="15432" marR="15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15000"/>
                        </a:lnSpc>
                        <a:spcAft>
                          <a:spcPts val="0"/>
                        </a:spcAft>
                      </a:pPr>
                      <a:r>
                        <a:rPr lang="ru-RU" sz="900" i="1" dirty="0">
                          <a:solidFill>
                            <a:srgbClr val="000000"/>
                          </a:solidFill>
                          <a:latin typeface="+mn-lt"/>
                          <a:ea typeface="Times New Roman"/>
                          <a:cs typeface="Times New Roman"/>
                        </a:rPr>
                        <a:t> </a:t>
                      </a:r>
                      <a:r>
                        <a:rPr lang="ru-RU" sz="900" i="1" u="sng" dirty="0">
                          <a:solidFill>
                            <a:srgbClr val="000000"/>
                          </a:solidFill>
                          <a:latin typeface="+mn-lt"/>
                          <a:ea typeface="Times New Roman"/>
                          <a:cs typeface="Times New Roman"/>
                        </a:rPr>
                        <a:t>Основная цель:</a:t>
                      </a:r>
                      <a:r>
                        <a:rPr lang="ru-RU" sz="900" dirty="0">
                          <a:solidFill>
                            <a:srgbClr val="000000"/>
                          </a:solidFill>
                          <a:latin typeface="+mn-lt"/>
                          <a:ea typeface="Times New Roman"/>
                          <a:cs typeface="Times New Roman"/>
                        </a:rPr>
                        <a:t>  выработка на личностно значимом уровне внутренней готовности выполнения нормативных требований учебной деятельности.</a:t>
                      </a:r>
                      <a:endParaRPr lang="ru-RU" sz="900" dirty="0">
                        <a:latin typeface="+mn-lt"/>
                        <a:ea typeface="Times New Roman"/>
                        <a:cs typeface="Times New Roman"/>
                      </a:endParaRPr>
                    </a:p>
                    <a:p>
                      <a:pPr algn="just">
                        <a:lnSpc>
                          <a:spcPct val="115000"/>
                        </a:lnSpc>
                        <a:spcAft>
                          <a:spcPts val="0"/>
                        </a:spcAft>
                      </a:pPr>
                      <a:r>
                        <a:rPr lang="ru-RU" sz="900" i="1" u="sng" dirty="0">
                          <a:solidFill>
                            <a:srgbClr val="000000"/>
                          </a:solidFill>
                          <a:latin typeface="+mn-lt"/>
                          <a:ea typeface="Times New Roman"/>
                          <a:cs typeface="Times New Roman"/>
                        </a:rPr>
                        <a:t>Для реализации этой цели необходимо:</a:t>
                      </a:r>
                      <a:endParaRPr lang="ru-RU" sz="900" u="sng"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900" dirty="0">
                          <a:solidFill>
                            <a:srgbClr val="000000"/>
                          </a:solidFill>
                          <a:latin typeface="+mn-lt"/>
                          <a:ea typeface="Times New Roman"/>
                          <a:cs typeface="Times New Roman"/>
                        </a:rPr>
                        <a:t>создать условия для возникновения внутренней потребности включения в деятельность («хочу»);</a:t>
                      </a:r>
                      <a:endParaRPr lang="ru-RU" sz="900"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900" dirty="0">
                          <a:solidFill>
                            <a:srgbClr val="000000"/>
                          </a:solidFill>
                          <a:latin typeface="+mn-lt"/>
                          <a:ea typeface="Times New Roman"/>
                          <a:cs typeface="Times New Roman"/>
                        </a:rPr>
                        <a:t>актуализировать требования к ученику со стороны учебной деятельности («надо»);</a:t>
                      </a:r>
                      <a:endParaRPr lang="ru-RU" sz="900"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900" dirty="0">
                          <a:solidFill>
                            <a:srgbClr val="000000"/>
                          </a:solidFill>
                          <a:latin typeface="+mn-lt"/>
                          <a:ea typeface="Times New Roman"/>
                          <a:cs typeface="Times New Roman"/>
                        </a:rPr>
                        <a:t>установить тематические рамки учебной деятельности («могу»).</a:t>
                      </a:r>
                      <a:endParaRPr lang="ru-RU" sz="900" dirty="0">
                        <a:latin typeface="+mn-lt"/>
                        <a:ea typeface="Times New Roman"/>
                        <a:cs typeface="Times New Roman"/>
                      </a:endParaRPr>
                    </a:p>
                  </a:txBody>
                  <a:tcPr marL="15432" marR="15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ct val="115000"/>
                        </a:lnSpc>
                        <a:spcAft>
                          <a:spcPts val="0"/>
                        </a:spcAft>
                      </a:pPr>
                      <a:endParaRPr lang="ru-RU" sz="900" dirty="0">
                        <a:latin typeface="+mn-lt"/>
                        <a:ea typeface="Times New Roman"/>
                        <a:cs typeface="Times New Roman"/>
                      </a:endParaRPr>
                    </a:p>
                  </a:txBody>
                  <a:tcPr marL="15432" marR="15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0540">
                <a:tc>
                  <a:txBody>
                    <a:bodyPr/>
                    <a:lstStyle/>
                    <a:p>
                      <a:pPr algn="l">
                        <a:lnSpc>
                          <a:spcPct val="115000"/>
                        </a:lnSpc>
                        <a:spcAft>
                          <a:spcPts val="0"/>
                        </a:spcAft>
                      </a:pPr>
                      <a:r>
                        <a:rPr lang="ru-RU" sz="1200" b="1" dirty="0">
                          <a:latin typeface="+mn-lt"/>
                          <a:ea typeface="Calibri"/>
                          <a:cs typeface="Times New Roman"/>
                        </a:rPr>
                        <a:t>Этап актуализации и фиксирование индивидуального затруднения в пробном действии</a:t>
                      </a:r>
                      <a:r>
                        <a:rPr lang="ru-RU" sz="900" dirty="0">
                          <a:latin typeface="+mn-lt"/>
                          <a:ea typeface="Calibri"/>
                          <a:cs typeface="Times New Roman"/>
                        </a:rPr>
                        <a:t>.</a:t>
                      </a:r>
                      <a:endParaRPr lang="ru-RU" sz="900" dirty="0">
                        <a:latin typeface="+mn-lt"/>
                        <a:ea typeface="Times New Roman"/>
                        <a:cs typeface="Times New Roman"/>
                      </a:endParaRPr>
                    </a:p>
                  </a:txBody>
                  <a:tcPr marL="15432" marR="15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15000"/>
                        </a:lnSpc>
                        <a:spcAft>
                          <a:spcPts val="0"/>
                        </a:spcAft>
                      </a:pPr>
                      <a:r>
                        <a:rPr lang="ru-RU" sz="900" i="1" u="sng" dirty="0">
                          <a:solidFill>
                            <a:srgbClr val="000000"/>
                          </a:solidFill>
                          <a:latin typeface="+mn-lt"/>
                          <a:ea typeface="Times New Roman"/>
                          <a:cs typeface="Times New Roman"/>
                        </a:rPr>
                        <a:t>Основная цель</a:t>
                      </a:r>
                      <a:r>
                        <a:rPr lang="ru-RU" sz="900" u="sng" dirty="0">
                          <a:solidFill>
                            <a:srgbClr val="000000"/>
                          </a:solidFill>
                          <a:latin typeface="+mn-lt"/>
                          <a:ea typeface="Times New Roman"/>
                          <a:cs typeface="Times New Roman"/>
                        </a:rPr>
                        <a:t>: </a:t>
                      </a:r>
                      <a:r>
                        <a:rPr lang="ru-RU" sz="900" dirty="0">
                          <a:solidFill>
                            <a:srgbClr val="000000"/>
                          </a:solidFill>
                          <a:latin typeface="+mn-lt"/>
                          <a:ea typeface="Times New Roman"/>
                          <a:cs typeface="Times New Roman"/>
                        </a:rPr>
                        <a:t>подготовка мышления учащихся и организация осознания ими внутренней потребности к построению учебных действий организовать фиксирование каждым из них индивидуального затруднения в пробном действии.</a:t>
                      </a:r>
                      <a:endParaRPr lang="ru-RU" sz="900" dirty="0">
                        <a:latin typeface="+mn-lt"/>
                        <a:ea typeface="Times New Roman"/>
                        <a:cs typeface="Times New Roman"/>
                      </a:endParaRPr>
                    </a:p>
                    <a:p>
                      <a:pPr algn="just">
                        <a:lnSpc>
                          <a:spcPct val="115000"/>
                        </a:lnSpc>
                        <a:spcAft>
                          <a:spcPts val="0"/>
                        </a:spcAft>
                      </a:pPr>
                      <a:r>
                        <a:rPr lang="ru-RU" sz="900" i="1" u="sng" dirty="0">
                          <a:solidFill>
                            <a:srgbClr val="000000"/>
                          </a:solidFill>
                          <a:latin typeface="+mn-lt"/>
                          <a:ea typeface="Times New Roman"/>
                          <a:cs typeface="Times New Roman"/>
                        </a:rPr>
                        <a:t>Для этого необходимо, чтобы учащиеся:</a:t>
                      </a:r>
                      <a:endParaRPr lang="ru-RU" sz="900" u="sng"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900" dirty="0">
                          <a:solidFill>
                            <a:srgbClr val="000000"/>
                          </a:solidFill>
                          <a:latin typeface="+mn-lt"/>
                          <a:ea typeface="Times New Roman"/>
                          <a:cs typeface="Times New Roman"/>
                        </a:rPr>
                        <a:t>воспроизвели и зафиксировали знания, умения и навыки, достаточные для построения нового способа действий;</a:t>
                      </a:r>
                      <a:endParaRPr lang="ru-RU" sz="900"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900" dirty="0">
                          <a:solidFill>
                            <a:srgbClr val="000000"/>
                          </a:solidFill>
                          <a:latin typeface="+mn-lt"/>
                          <a:ea typeface="Times New Roman"/>
                          <a:cs typeface="Times New Roman"/>
                        </a:rPr>
                        <a:t>активизировали соответствующие мыслительные операции (анализ, синтез, сравнение, обобщение, классификация, аналогия и т.д.) и познавательные процессы (внимание, память и т.д.);</a:t>
                      </a:r>
                      <a:endParaRPr lang="ru-RU" sz="900"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900" dirty="0">
                          <a:solidFill>
                            <a:srgbClr val="000000"/>
                          </a:solidFill>
                          <a:latin typeface="+mn-lt"/>
                          <a:ea typeface="Times New Roman"/>
                          <a:cs typeface="Times New Roman"/>
                        </a:rPr>
                        <a:t>актуализировали норму пробного учебного действия («надо» - «хочу» - «могу»);</a:t>
                      </a:r>
                      <a:endParaRPr lang="ru-RU" sz="900"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900" dirty="0">
                          <a:solidFill>
                            <a:srgbClr val="000000"/>
                          </a:solidFill>
                          <a:latin typeface="+mn-lt"/>
                          <a:ea typeface="Times New Roman"/>
                          <a:cs typeface="Times New Roman"/>
                        </a:rPr>
                        <a:t>попытались самостоятельно выполнить индивидуальное задание на применение нового знания, запланированного для изучения на данном уроке;</a:t>
                      </a:r>
                      <a:endParaRPr lang="ru-RU" sz="900"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900" dirty="0">
                          <a:solidFill>
                            <a:srgbClr val="000000"/>
                          </a:solidFill>
                          <a:latin typeface="+mn-lt"/>
                          <a:ea typeface="Times New Roman"/>
                          <a:cs typeface="Times New Roman"/>
                        </a:rPr>
                        <a:t>зафиксировали возникшее затруднение в выполнении пробного действия или его обосновании.</a:t>
                      </a:r>
                      <a:endParaRPr lang="ru-RU" sz="900" dirty="0">
                        <a:latin typeface="+mn-lt"/>
                        <a:ea typeface="Times New Roman"/>
                        <a:cs typeface="Times New Roman"/>
                      </a:endParaRPr>
                    </a:p>
                  </a:txBody>
                  <a:tcPr marL="15432" marR="15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ct val="115000"/>
                        </a:lnSpc>
                        <a:spcAft>
                          <a:spcPts val="0"/>
                        </a:spcAft>
                      </a:pPr>
                      <a:endParaRPr lang="ru-RU" sz="900" dirty="0">
                        <a:latin typeface="+mn-lt"/>
                        <a:ea typeface="Times New Roman"/>
                        <a:cs typeface="Times New Roman"/>
                      </a:endParaRPr>
                    </a:p>
                  </a:txBody>
                  <a:tcPr marL="15432" marR="15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7392">
                <a:tc>
                  <a:txBody>
                    <a:bodyPr/>
                    <a:lstStyle/>
                    <a:p>
                      <a:pPr algn="just">
                        <a:lnSpc>
                          <a:spcPct val="115000"/>
                        </a:lnSpc>
                        <a:spcAft>
                          <a:spcPts val="0"/>
                        </a:spcAft>
                      </a:pPr>
                      <a:r>
                        <a:rPr lang="ru-RU" sz="1200" b="1" dirty="0">
                          <a:latin typeface="+mn-lt"/>
                          <a:ea typeface="Calibri"/>
                          <a:cs typeface="Times New Roman"/>
                        </a:rPr>
                        <a:t>Этап выявления места и причины затруднений</a:t>
                      </a:r>
                      <a:endParaRPr lang="ru-RU" sz="1200" b="1" dirty="0">
                        <a:latin typeface="+mn-lt"/>
                        <a:ea typeface="Times New Roman"/>
                        <a:cs typeface="Times New Roman"/>
                      </a:endParaRPr>
                    </a:p>
                  </a:txBody>
                  <a:tcPr marL="15432" marR="15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15000"/>
                        </a:lnSpc>
                        <a:spcAft>
                          <a:spcPts val="0"/>
                        </a:spcAft>
                      </a:pPr>
                      <a:r>
                        <a:rPr lang="ru-RU" sz="900" i="1" u="sng" dirty="0">
                          <a:solidFill>
                            <a:srgbClr val="000000"/>
                          </a:solidFill>
                          <a:latin typeface="+mn-lt"/>
                          <a:ea typeface="Times New Roman"/>
                          <a:cs typeface="Times New Roman"/>
                        </a:rPr>
                        <a:t>Основная цель: </a:t>
                      </a:r>
                      <a:r>
                        <a:rPr lang="ru-RU" sz="900" dirty="0">
                          <a:solidFill>
                            <a:srgbClr val="000000"/>
                          </a:solidFill>
                          <a:latin typeface="+mn-lt"/>
                          <a:ea typeface="Times New Roman"/>
                          <a:cs typeface="Times New Roman"/>
                        </a:rPr>
                        <a:t> организация  анализа обучающимися возникшей ситуации и на этой основе выявление места и причины затруднения; осознание того, в чем именно состоит недостаточность их знаний, умений или способностей.</a:t>
                      </a:r>
                      <a:endParaRPr lang="ru-RU" sz="900" dirty="0">
                        <a:latin typeface="+mn-lt"/>
                        <a:ea typeface="Times New Roman"/>
                        <a:cs typeface="Times New Roman"/>
                      </a:endParaRPr>
                    </a:p>
                    <a:p>
                      <a:pPr algn="just">
                        <a:lnSpc>
                          <a:spcPct val="115000"/>
                        </a:lnSpc>
                        <a:spcAft>
                          <a:spcPts val="0"/>
                        </a:spcAft>
                      </a:pPr>
                      <a:r>
                        <a:rPr lang="ru-RU" sz="900" i="1" u="sng" dirty="0">
                          <a:solidFill>
                            <a:srgbClr val="000000"/>
                          </a:solidFill>
                          <a:latin typeface="+mn-lt"/>
                          <a:ea typeface="Times New Roman"/>
                          <a:cs typeface="Times New Roman"/>
                        </a:rPr>
                        <a:t>Для реализации этой цели необходимо, чтобы учащиеся:</a:t>
                      </a:r>
                      <a:endParaRPr lang="ru-RU" sz="900" u="sng"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900" dirty="0">
                          <a:solidFill>
                            <a:srgbClr val="000000"/>
                          </a:solidFill>
                          <a:latin typeface="+mn-lt"/>
                          <a:ea typeface="Times New Roman"/>
                          <a:cs typeface="Times New Roman"/>
                        </a:rPr>
                        <a:t>проанализировали шаг за шагом с опорой на знаковую запись и проговорили вслух, что и как они делали;</a:t>
                      </a:r>
                      <a:endParaRPr lang="ru-RU" sz="900"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900" dirty="0">
                          <a:solidFill>
                            <a:srgbClr val="000000"/>
                          </a:solidFill>
                          <a:latin typeface="+mn-lt"/>
                          <a:ea typeface="Times New Roman"/>
                          <a:cs typeface="Times New Roman"/>
                        </a:rPr>
                        <a:t>зафиксировали операцию, шаг, на котором возникло затруднение (место затруднения);</a:t>
                      </a:r>
                      <a:endParaRPr lang="ru-RU" sz="900"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900" dirty="0">
                          <a:solidFill>
                            <a:srgbClr val="000000"/>
                          </a:solidFill>
                          <a:latin typeface="+mn-lt"/>
                          <a:ea typeface="Times New Roman"/>
                          <a:cs typeface="Times New Roman"/>
                        </a:rPr>
                        <a:t>соотнесли свои действия на этом шаге с изученными способами и зафиксировали, какого знания или умения недостает для решения исходной задачи и задач такого класса или типа вообще (причина затруднения).</a:t>
                      </a:r>
                      <a:endParaRPr lang="ru-RU" sz="900" dirty="0">
                        <a:latin typeface="+mn-lt"/>
                        <a:ea typeface="Times New Roman"/>
                        <a:cs typeface="Times New Roman"/>
                      </a:endParaRPr>
                    </a:p>
                  </a:txBody>
                  <a:tcPr marL="15432" marR="15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ct val="115000"/>
                        </a:lnSpc>
                        <a:spcAft>
                          <a:spcPts val="0"/>
                        </a:spcAft>
                      </a:pPr>
                      <a:endParaRPr lang="ru-RU" sz="900" dirty="0">
                        <a:latin typeface="+mn-lt"/>
                        <a:ea typeface="Times New Roman"/>
                        <a:cs typeface="Times New Roman"/>
                      </a:endParaRPr>
                    </a:p>
                  </a:txBody>
                  <a:tcPr marL="15432" marR="15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571472" y="285728"/>
          <a:ext cx="8358246" cy="6072230"/>
        </p:xfrm>
        <a:graphic>
          <a:graphicData uri="http://schemas.openxmlformats.org/drawingml/2006/table">
            <a:tbl>
              <a:tblPr/>
              <a:tblGrid>
                <a:gridCol w="4214842"/>
                <a:gridCol w="4143404"/>
              </a:tblGrid>
              <a:tr h="3422530">
                <a:tc>
                  <a:txBody>
                    <a:bodyPr/>
                    <a:lstStyle/>
                    <a:p>
                      <a:pPr algn="just">
                        <a:lnSpc>
                          <a:spcPct val="115000"/>
                        </a:lnSpc>
                        <a:spcAft>
                          <a:spcPts val="0"/>
                        </a:spcAft>
                      </a:pPr>
                      <a:r>
                        <a:rPr lang="ru-RU" sz="1200" b="1" dirty="0">
                          <a:latin typeface="+mn-lt"/>
                          <a:ea typeface="Calibri"/>
                          <a:cs typeface="Times New Roman"/>
                        </a:rPr>
                        <a:t>Этап построения проекта выхода из </a:t>
                      </a:r>
                      <a:r>
                        <a:rPr lang="ru-RU" sz="1200" b="1" dirty="0" smtClean="0">
                          <a:latin typeface="+mn-lt"/>
                          <a:ea typeface="Calibri"/>
                          <a:cs typeface="Times New Roman"/>
                        </a:rPr>
                        <a:t>затруднений</a:t>
                      </a:r>
                      <a:endParaRPr lang="ru-RU" sz="1200" b="1" dirty="0">
                        <a:latin typeface="+mn-lt"/>
                        <a:ea typeface="Times New Roman"/>
                        <a:cs typeface="Times New Roman"/>
                      </a:endParaRPr>
                    </a:p>
                  </a:txBody>
                  <a:tcPr marL="20653" marR="20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50" i="1" u="sng" dirty="0">
                          <a:solidFill>
                            <a:srgbClr val="000000"/>
                          </a:solidFill>
                          <a:latin typeface="+mn-lt"/>
                          <a:ea typeface="Times New Roman"/>
                          <a:cs typeface="Times New Roman"/>
                        </a:rPr>
                        <a:t>Основная цель: </a:t>
                      </a:r>
                      <a:r>
                        <a:rPr lang="ru-RU" sz="1050" dirty="0">
                          <a:solidFill>
                            <a:srgbClr val="000000"/>
                          </a:solidFill>
                          <a:latin typeface="+mn-lt"/>
                          <a:ea typeface="Times New Roman"/>
                          <a:cs typeface="Times New Roman"/>
                        </a:rPr>
                        <a:t>постановка целей учебной деятельности и на этой основе - выбор способа и средств их реализации.</a:t>
                      </a:r>
                      <a:endParaRPr lang="ru-RU" sz="1050" dirty="0">
                        <a:latin typeface="+mn-lt"/>
                        <a:ea typeface="Times New Roman"/>
                        <a:cs typeface="Times New Roman"/>
                      </a:endParaRPr>
                    </a:p>
                    <a:p>
                      <a:pPr algn="just">
                        <a:lnSpc>
                          <a:spcPct val="115000"/>
                        </a:lnSpc>
                        <a:spcAft>
                          <a:spcPts val="0"/>
                        </a:spcAft>
                      </a:pPr>
                      <a:r>
                        <a:rPr lang="ru-RU" sz="1050" i="1" u="sng" dirty="0">
                          <a:solidFill>
                            <a:srgbClr val="000000"/>
                          </a:solidFill>
                          <a:latin typeface="+mn-lt"/>
                          <a:ea typeface="Times New Roman"/>
                          <a:cs typeface="Times New Roman"/>
                        </a:rPr>
                        <a:t>Для этого необходимо, чтобы обучающиеся:</a:t>
                      </a:r>
                      <a:endParaRPr lang="ru-RU" sz="1050" u="sng"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1050" dirty="0">
                          <a:solidFill>
                            <a:srgbClr val="000000"/>
                          </a:solidFill>
                          <a:latin typeface="+mn-lt"/>
                          <a:ea typeface="Times New Roman"/>
                          <a:cs typeface="Times New Roman"/>
                        </a:rPr>
                        <a:t>коммуникативной форме сформулировали конкретную цель своих будущих учебных действий, устраняющих причину возникшего затруднения (то есть сформулировали, какие знания им нужно построить и чему научиться);</a:t>
                      </a:r>
                      <a:endParaRPr lang="ru-RU" sz="1050"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1050" dirty="0">
                          <a:solidFill>
                            <a:srgbClr val="000000"/>
                          </a:solidFill>
                          <a:latin typeface="+mn-lt"/>
                          <a:ea typeface="Times New Roman"/>
                          <a:cs typeface="Times New Roman"/>
                        </a:rPr>
                        <a:t>предложили и согласовали тему урока, которую учитель может уточнить;</a:t>
                      </a:r>
                      <a:endParaRPr lang="ru-RU" sz="1050"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1050" dirty="0">
                          <a:solidFill>
                            <a:srgbClr val="000000"/>
                          </a:solidFill>
                          <a:latin typeface="+mn-lt"/>
                          <a:ea typeface="Times New Roman"/>
                          <a:cs typeface="Times New Roman"/>
                        </a:rPr>
                        <a:t>выбрали способ построения нового знания (как?) - метод уточнения (если новый способ действий можно сконструировать из ранее изученных) или метод дополнения (если изученных аналогов нет и требуется введение принципиально нового знака или способа действий);</a:t>
                      </a:r>
                      <a:endParaRPr lang="ru-RU" sz="1050"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1050" dirty="0">
                          <a:solidFill>
                            <a:srgbClr val="000000"/>
                          </a:solidFill>
                          <a:latin typeface="+mn-lt"/>
                          <a:ea typeface="Times New Roman"/>
                          <a:cs typeface="Times New Roman"/>
                        </a:rPr>
                        <a:t>выбрали средства для построения нового знания (с помощью чего?) - изученные понятия, алгоритмы, модели, формулы, способы записи и т.д.</a:t>
                      </a:r>
                      <a:endParaRPr lang="ru-RU" sz="1050" dirty="0">
                        <a:latin typeface="+mn-lt"/>
                        <a:ea typeface="Times New Roman"/>
                        <a:cs typeface="Times New Roman"/>
                      </a:endParaRPr>
                    </a:p>
                  </a:txBody>
                  <a:tcPr marL="20653" marR="20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9700">
                <a:tc>
                  <a:txBody>
                    <a:bodyPr/>
                    <a:lstStyle/>
                    <a:p>
                      <a:pPr algn="just">
                        <a:lnSpc>
                          <a:spcPct val="115000"/>
                        </a:lnSpc>
                        <a:spcAft>
                          <a:spcPts val="0"/>
                        </a:spcAft>
                      </a:pPr>
                      <a:r>
                        <a:rPr lang="ru-RU" sz="1200" b="1" dirty="0">
                          <a:latin typeface="+mn-lt"/>
                          <a:ea typeface="Calibri"/>
                          <a:cs typeface="Times New Roman"/>
                        </a:rPr>
                        <a:t>Этап реализации построенного </a:t>
                      </a:r>
                      <a:r>
                        <a:rPr lang="ru-RU" sz="1200" b="1" dirty="0" smtClean="0">
                          <a:latin typeface="+mn-lt"/>
                          <a:ea typeface="Calibri"/>
                          <a:cs typeface="Times New Roman"/>
                        </a:rPr>
                        <a:t>проекта</a:t>
                      </a:r>
                      <a:endParaRPr lang="ru-RU" sz="1200" b="1" dirty="0">
                        <a:latin typeface="+mn-lt"/>
                        <a:ea typeface="Times New Roman"/>
                        <a:cs typeface="Times New Roman"/>
                      </a:endParaRPr>
                    </a:p>
                  </a:txBody>
                  <a:tcPr marL="20653" marR="20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50" i="1" u="sng" dirty="0">
                          <a:solidFill>
                            <a:srgbClr val="000000"/>
                          </a:solidFill>
                          <a:latin typeface="+mn-lt"/>
                          <a:ea typeface="Times New Roman"/>
                          <a:cs typeface="Times New Roman"/>
                        </a:rPr>
                        <a:t>Основная цель: </a:t>
                      </a:r>
                      <a:r>
                        <a:rPr lang="ru-RU" sz="1050" dirty="0">
                          <a:solidFill>
                            <a:srgbClr val="000000"/>
                          </a:solidFill>
                          <a:latin typeface="+mn-lt"/>
                          <a:ea typeface="Times New Roman"/>
                          <a:cs typeface="Times New Roman"/>
                        </a:rPr>
                        <a:t>построение обучающимися нового способа действий и формирование умений его применять как при решении задачи, вызвавшей затруднение, так и при решении задач такого класса или типа вообще.</a:t>
                      </a:r>
                      <a:endParaRPr lang="ru-RU" sz="1050" dirty="0">
                        <a:latin typeface="+mn-lt"/>
                        <a:ea typeface="Times New Roman"/>
                        <a:cs typeface="Times New Roman"/>
                      </a:endParaRPr>
                    </a:p>
                    <a:p>
                      <a:pPr>
                        <a:lnSpc>
                          <a:spcPct val="115000"/>
                        </a:lnSpc>
                        <a:spcAft>
                          <a:spcPts val="0"/>
                        </a:spcAft>
                      </a:pPr>
                      <a:r>
                        <a:rPr lang="ru-RU" sz="1050" i="1" u="sng" dirty="0">
                          <a:solidFill>
                            <a:srgbClr val="000000"/>
                          </a:solidFill>
                          <a:latin typeface="+mn-lt"/>
                          <a:ea typeface="Times New Roman"/>
                          <a:cs typeface="Times New Roman"/>
                        </a:rPr>
                        <a:t>Для реализации этой цели обучающиеся должны:</a:t>
                      </a:r>
                      <a:endParaRPr lang="ru-RU" sz="1050" u="sng"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1050" dirty="0">
                          <a:solidFill>
                            <a:srgbClr val="000000"/>
                          </a:solidFill>
                          <a:latin typeface="+mn-lt"/>
                          <a:ea typeface="Times New Roman"/>
                          <a:cs typeface="Times New Roman"/>
                        </a:rPr>
                        <a:t>на основе выбранного метода выдвинуть и обосновать гипотезы;</a:t>
                      </a:r>
                      <a:endParaRPr lang="ru-RU" sz="1050"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1050" dirty="0">
                          <a:solidFill>
                            <a:srgbClr val="000000"/>
                          </a:solidFill>
                          <a:latin typeface="+mn-lt"/>
                          <a:ea typeface="Times New Roman"/>
                          <a:cs typeface="Times New Roman"/>
                        </a:rPr>
                        <a:t>при построении нового знания использовать предметные действия с моделями, схемами и т.д.;</a:t>
                      </a:r>
                      <a:endParaRPr lang="ru-RU" sz="1050"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1050" dirty="0">
                          <a:solidFill>
                            <a:srgbClr val="000000"/>
                          </a:solidFill>
                          <a:latin typeface="+mn-lt"/>
                          <a:ea typeface="Times New Roman"/>
                          <a:cs typeface="Times New Roman"/>
                        </a:rPr>
                        <a:t>применить новый способ действий для решения задачи, вызвавшей затруднение;</a:t>
                      </a:r>
                      <a:endParaRPr lang="ru-RU" sz="1050"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1050" dirty="0">
                          <a:solidFill>
                            <a:srgbClr val="000000"/>
                          </a:solidFill>
                          <a:latin typeface="+mn-lt"/>
                          <a:ea typeface="Times New Roman"/>
                          <a:cs typeface="Times New Roman"/>
                        </a:rPr>
                        <a:t>зафиксировать в обобщенном виде новый способ действий в речи и </a:t>
                      </a:r>
                      <a:r>
                        <a:rPr lang="ru-RU" sz="1050" dirty="0" err="1">
                          <a:solidFill>
                            <a:srgbClr val="000000"/>
                          </a:solidFill>
                          <a:latin typeface="+mn-lt"/>
                          <a:ea typeface="Times New Roman"/>
                          <a:cs typeface="Times New Roman"/>
                        </a:rPr>
                        <a:t>знаково</a:t>
                      </a:r>
                      <a:r>
                        <a:rPr lang="ru-RU" sz="1050" dirty="0">
                          <a:solidFill>
                            <a:srgbClr val="000000"/>
                          </a:solidFill>
                          <a:latin typeface="+mn-lt"/>
                          <a:ea typeface="Times New Roman"/>
                          <a:cs typeface="Times New Roman"/>
                        </a:rPr>
                        <a:t>;</a:t>
                      </a:r>
                      <a:endParaRPr lang="ru-RU" sz="1050"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1050" dirty="0">
                          <a:solidFill>
                            <a:srgbClr val="000000"/>
                          </a:solidFill>
                          <a:latin typeface="+mn-lt"/>
                          <a:ea typeface="Times New Roman"/>
                          <a:cs typeface="Times New Roman"/>
                        </a:rPr>
                        <a:t>зафиксировать преодоление возникшего ранее затруднения.</a:t>
                      </a:r>
                      <a:endParaRPr lang="ru-RU" sz="1050" dirty="0">
                        <a:latin typeface="+mn-lt"/>
                        <a:ea typeface="Times New Roman"/>
                        <a:cs typeface="Times New Roman"/>
                      </a:endParaRPr>
                    </a:p>
                  </a:txBody>
                  <a:tcPr marL="20653" marR="20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57158" y="169164"/>
          <a:ext cx="8358246" cy="6334675"/>
        </p:xfrm>
        <a:graphic>
          <a:graphicData uri="http://schemas.openxmlformats.org/drawingml/2006/table">
            <a:tbl>
              <a:tblPr/>
              <a:tblGrid>
                <a:gridCol w="4179123"/>
                <a:gridCol w="4179123"/>
              </a:tblGrid>
              <a:tr h="1327609">
                <a:tc>
                  <a:txBody>
                    <a:bodyPr/>
                    <a:lstStyle/>
                    <a:p>
                      <a:pPr algn="just">
                        <a:lnSpc>
                          <a:spcPct val="115000"/>
                        </a:lnSpc>
                        <a:spcAft>
                          <a:spcPts val="0"/>
                        </a:spcAft>
                      </a:pPr>
                      <a:r>
                        <a:rPr lang="ru-RU" sz="1200" b="1" dirty="0">
                          <a:latin typeface="+mn-lt"/>
                          <a:ea typeface="Calibri"/>
                          <a:cs typeface="Times New Roman"/>
                        </a:rPr>
                        <a:t>Этап первичного закрепления с </a:t>
                      </a:r>
                      <a:r>
                        <a:rPr lang="ru-RU" sz="1200" b="1" dirty="0" smtClean="0">
                          <a:latin typeface="+mn-lt"/>
                          <a:ea typeface="Calibri"/>
                          <a:cs typeface="Times New Roman"/>
                        </a:rPr>
                        <a:t>проговариванием</a:t>
                      </a:r>
                      <a:endParaRPr lang="ru-RU" sz="1200" b="1" dirty="0">
                        <a:latin typeface="+mn-lt"/>
                        <a:ea typeface="Times New Roman"/>
                        <a:cs typeface="Times New Roman"/>
                      </a:endParaRPr>
                    </a:p>
                  </a:txBody>
                  <a:tcPr marL="18321" marR="183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50" i="1" u="sng" dirty="0">
                          <a:solidFill>
                            <a:srgbClr val="000000"/>
                          </a:solidFill>
                          <a:latin typeface="+mn-lt"/>
                          <a:ea typeface="Times New Roman"/>
                          <a:cs typeface="Times New Roman"/>
                        </a:rPr>
                        <a:t>Основная цель: </a:t>
                      </a:r>
                      <a:r>
                        <a:rPr lang="ru-RU" sz="1050" dirty="0">
                          <a:solidFill>
                            <a:srgbClr val="000000"/>
                          </a:solidFill>
                          <a:latin typeface="+mn-lt"/>
                          <a:ea typeface="Times New Roman"/>
                          <a:cs typeface="Times New Roman"/>
                        </a:rPr>
                        <a:t>усвоение обучающимися нового способа действия при решении типовых задач.</a:t>
                      </a:r>
                      <a:endParaRPr lang="ru-RU" sz="1050" dirty="0">
                        <a:latin typeface="+mn-lt"/>
                        <a:ea typeface="Times New Roman"/>
                        <a:cs typeface="Times New Roman"/>
                      </a:endParaRPr>
                    </a:p>
                    <a:p>
                      <a:pPr algn="just">
                        <a:lnSpc>
                          <a:spcPct val="115000"/>
                        </a:lnSpc>
                        <a:spcAft>
                          <a:spcPts val="0"/>
                        </a:spcAft>
                      </a:pPr>
                      <a:r>
                        <a:rPr lang="ru-RU" sz="1050" i="1" u="sng" dirty="0">
                          <a:solidFill>
                            <a:srgbClr val="000000"/>
                          </a:solidFill>
                          <a:latin typeface="+mn-lt"/>
                          <a:ea typeface="Times New Roman"/>
                          <a:cs typeface="Times New Roman"/>
                        </a:rPr>
                        <a:t>Для реализации этой цели необходимо, чтобы обучающиеся:</a:t>
                      </a:r>
                      <a:endParaRPr lang="ru-RU" sz="1050" u="sng"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1050" dirty="0">
                          <a:solidFill>
                            <a:srgbClr val="000000"/>
                          </a:solidFill>
                          <a:latin typeface="+mn-lt"/>
                          <a:ea typeface="Times New Roman"/>
                          <a:cs typeface="Times New Roman"/>
                        </a:rPr>
                        <a:t>решили (фронтально, в группах, в парах) несколько типовых заданий на новый способ действия;</a:t>
                      </a:r>
                      <a:endParaRPr lang="ru-RU" sz="1050"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1050" dirty="0">
                          <a:solidFill>
                            <a:srgbClr val="000000"/>
                          </a:solidFill>
                          <a:latin typeface="+mn-lt"/>
                          <a:ea typeface="Times New Roman"/>
                          <a:cs typeface="Times New Roman"/>
                        </a:rPr>
                        <a:t>при этом проговаривали вслух выполненные шаги и их обоснование - определения, алгоритмы, свойства и т.д.</a:t>
                      </a:r>
                      <a:endParaRPr lang="ru-RU" sz="1050" dirty="0">
                        <a:latin typeface="+mn-lt"/>
                        <a:ea typeface="Times New Roman"/>
                        <a:cs typeface="Times New Roman"/>
                      </a:endParaRPr>
                    </a:p>
                  </a:txBody>
                  <a:tcPr marL="18321" marR="183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6721">
                <a:tc>
                  <a:txBody>
                    <a:bodyPr/>
                    <a:lstStyle/>
                    <a:p>
                      <a:pPr algn="just">
                        <a:lnSpc>
                          <a:spcPct val="115000"/>
                        </a:lnSpc>
                        <a:spcAft>
                          <a:spcPts val="0"/>
                        </a:spcAft>
                      </a:pPr>
                      <a:r>
                        <a:rPr lang="ru-RU" sz="1200" b="1" dirty="0">
                          <a:latin typeface="+mn-lt"/>
                          <a:ea typeface="Calibri"/>
                          <a:cs typeface="Times New Roman"/>
                        </a:rPr>
                        <a:t>Этап самостоятельной работы с самопроверкой по </a:t>
                      </a:r>
                      <a:r>
                        <a:rPr lang="ru-RU" sz="1200" b="1" dirty="0" smtClean="0">
                          <a:latin typeface="+mn-lt"/>
                          <a:ea typeface="Calibri"/>
                          <a:cs typeface="Times New Roman"/>
                        </a:rPr>
                        <a:t>эталону</a:t>
                      </a:r>
                      <a:endParaRPr lang="ru-RU" sz="1200" b="1" dirty="0">
                        <a:latin typeface="+mn-lt"/>
                        <a:ea typeface="Times New Roman"/>
                        <a:cs typeface="Times New Roman"/>
                      </a:endParaRPr>
                    </a:p>
                  </a:txBody>
                  <a:tcPr marL="18321" marR="183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50" i="1" u="sng" dirty="0">
                          <a:solidFill>
                            <a:srgbClr val="000000"/>
                          </a:solidFill>
                          <a:latin typeface="+mn-lt"/>
                          <a:ea typeface="Times New Roman"/>
                          <a:cs typeface="Times New Roman"/>
                        </a:rPr>
                        <a:t>Основная цель: </a:t>
                      </a:r>
                      <a:r>
                        <a:rPr lang="ru-RU" sz="1050" dirty="0" err="1">
                          <a:solidFill>
                            <a:srgbClr val="000000"/>
                          </a:solidFill>
                          <a:latin typeface="+mn-lt"/>
                          <a:ea typeface="Times New Roman"/>
                          <a:cs typeface="Times New Roman"/>
                        </a:rPr>
                        <a:t>интериоризация</a:t>
                      </a:r>
                      <a:r>
                        <a:rPr lang="ru-RU" sz="1050" dirty="0">
                          <a:solidFill>
                            <a:srgbClr val="000000"/>
                          </a:solidFill>
                          <a:latin typeface="+mn-lt"/>
                          <a:ea typeface="Times New Roman"/>
                          <a:cs typeface="Times New Roman"/>
                        </a:rPr>
                        <a:t> нового способа действия и исполнительская рефлексия (коллективная и индивидуальная) достижения цели пробного учебного действия, применение нового знание в типовых заданиях.</a:t>
                      </a:r>
                      <a:endParaRPr lang="ru-RU" sz="1050" dirty="0">
                        <a:latin typeface="+mn-lt"/>
                        <a:ea typeface="Times New Roman"/>
                        <a:cs typeface="Times New Roman"/>
                      </a:endParaRPr>
                    </a:p>
                    <a:p>
                      <a:pPr algn="just">
                        <a:lnSpc>
                          <a:spcPct val="115000"/>
                        </a:lnSpc>
                        <a:spcAft>
                          <a:spcPts val="0"/>
                        </a:spcAft>
                      </a:pPr>
                      <a:r>
                        <a:rPr lang="ru-RU" sz="1050" i="1" u="sng" dirty="0">
                          <a:solidFill>
                            <a:srgbClr val="000000"/>
                          </a:solidFill>
                          <a:latin typeface="+mn-lt"/>
                          <a:ea typeface="Times New Roman"/>
                          <a:cs typeface="Times New Roman"/>
                        </a:rPr>
                        <a:t>Для этого необходимо:</a:t>
                      </a:r>
                      <a:endParaRPr lang="ru-RU" sz="1050" u="sng"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1050" dirty="0">
                          <a:solidFill>
                            <a:srgbClr val="000000"/>
                          </a:solidFill>
                          <a:latin typeface="+mn-lt"/>
                          <a:ea typeface="Times New Roman"/>
                          <a:cs typeface="Times New Roman"/>
                        </a:rPr>
                        <a:t>организовать самостоятельное выполнение обучающимися типовых заданий на новый способ действия;</a:t>
                      </a:r>
                      <a:endParaRPr lang="ru-RU" sz="1050"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1050" dirty="0">
                          <a:solidFill>
                            <a:srgbClr val="000000"/>
                          </a:solidFill>
                          <a:latin typeface="+mn-lt"/>
                          <a:ea typeface="Times New Roman"/>
                          <a:cs typeface="Times New Roman"/>
                        </a:rPr>
                        <a:t>организовать самопроверку обучающимися своих решений по эталону;</a:t>
                      </a:r>
                      <a:endParaRPr lang="ru-RU" sz="1050"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1050" dirty="0">
                          <a:solidFill>
                            <a:srgbClr val="000000"/>
                          </a:solidFill>
                          <a:latin typeface="+mn-lt"/>
                          <a:ea typeface="Times New Roman"/>
                          <a:cs typeface="Times New Roman"/>
                        </a:rPr>
                        <a:t>создать (по возможности) ситуацию успеха для каждого ребенка;</a:t>
                      </a:r>
                      <a:endParaRPr lang="ru-RU" sz="1050"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1050" dirty="0">
                          <a:solidFill>
                            <a:srgbClr val="000000"/>
                          </a:solidFill>
                          <a:latin typeface="+mn-lt"/>
                          <a:ea typeface="Times New Roman"/>
                          <a:cs typeface="Times New Roman"/>
                        </a:rPr>
                        <a:t>для обучающихся, допустивших ошибки, предоставить возможность выявления причин ошибок и их исправления.</a:t>
                      </a:r>
                      <a:endParaRPr lang="ru-RU" sz="1050" dirty="0">
                        <a:latin typeface="+mn-lt"/>
                        <a:ea typeface="Times New Roman"/>
                        <a:cs typeface="Times New Roman"/>
                      </a:endParaRPr>
                    </a:p>
                  </a:txBody>
                  <a:tcPr marL="18321" marR="183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7340">
                <a:tc>
                  <a:txBody>
                    <a:bodyPr/>
                    <a:lstStyle/>
                    <a:p>
                      <a:pPr algn="just">
                        <a:lnSpc>
                          <a:spcPct val="115000"/>
                        </a:lnSpc>
                        <a:spcAft>
                          <a:spcPts val="0"/>
                        </a:spcAft>
                      </a:pPr>
                      <a:r>
                        <a:rPr lang="ru-RU" sz="1200" b="1" dirty="0">
                          <a:latin typeface="+mn-lt"/>
                          <a:ea typeface="Calibri"/>
                          <a:cs typeface="Times New Roman"/>
                        </a:rPr>
                        <a:t>Этап включения в систему знаний и </a:t>
                      </a:r>
                      <a:r>
                        <a:rPr lang="ru-RU" sz="1200" b="1" dirty="0" smtClean="0">
                          <a:latin typeface="+mn-lt"/>
                          <a:ea typeface="Calibri"/>
                          <a:cs typeface="Times New Roman"/>
                        </a:rPr>
                        <a:t>повторения</a:t>
                      </a:r>
                      <a:endParaRPr lang="ru-RU" sz="1200" b="1" dirty="0">
                        <a:latin typeface="+mn-lt"/>
                        <a:ea typeface="Times New Roman"/>
                        <a:cs typeface="Times New Roman"/>
                      </a:endParaRPr>
                    </a:p>
                  </a:txBody>
                  <a:tcPr marL="18321" marR="183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50" i="1" u="sng" dirty="0">
                          <a:solidFill>
                            <a:srgbClr val="000000"/>
                          </a:solidFill>
                          <a:latin typeface="+mn-lt"/>
                          <a:ea typeface="Times New Roman"/>
                          <a:cs typeface="Times New Roman"/>
                        </a:rPr>
                        <a:t>Основной целью этапа</a:t>
                      </a:r>
                      <a:r>
                        <a:rPr lang="ru-RU" sz="1050" dirty="0">
                          <a:solidFill>
                            <a:srgbClr val="000000"/>
                          </a:solidFill>
                          <a:latin typeface="+mn-lt"/>
                          <a:ea typeface="Times New Roman"/>
                          <a:cs typeface="Times New Roman"/>
                        </a:rPr>
                        <a:t> включения в систему знаний и повторения является повторение и закрепление ранее изученного и подготовка к изучению следующих разделов курса, выявление границы применимости нового знания и научить использовать его в системе изученных ранее знаний, повторить учебное содержание, необходимое для обеспечения содержательной непрерывности, включение нового способа действий в систему знаний.</a:t>
                      </a:r>
                      <a:endParaRPr lang="ru-RU" sz="1050" dirty="0">
                        <a:latin typeface="+mn-lt"/>
                        <a:ea typeface="Times New Roman"/>
                        <a:cs typeface="Times New Roman"/>
                      </a:endParaRPr>
                    </a:p>
                    <a:p>
                      <a:pPr algn="just">
                        <a:lnSpc>
                          <a:spcPct val="115000"/>
                        </a:lnSpc>
                        <a:spcAft>
                          <a:spcPts val="0"/>
                        </a:spcAft>
                      </a:pPr>
                      <a:r>
                        <a:rPr lang="ru-RU" sz="1050" i="1" u="sng" dirty="0">
                          <a:solidFill>
                            <a:srgbClr val="000000"/>
                          </a:solidFill>
                          <a:latin typeface="+mn-lt"/>
                          <a:ea typeface="Times New Roman"/>
                          <a:cs typeface="Times New Roman"/>
                        </a:rPr>
                        <a:t>Для этого нужно:</a:t>
                      </a:r>
                      <a:endParaRPr lang="ru-RU" sz="1050" u="sng"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1050" dirty="0">
                          <a:solidFill>
                            <a:srgbClr val="000000"/>
                          </a:solidFill>
                          <a:latin typeface="+mn-lt"/>
                          <a:ea typeface="Times New Roman"/>
                          <a:cs typeface="Times New Roman"/>
                        </a:rPr>
                        <a:t>выявить и зафиксировать границы применимости нового знания и научить использовать его в системе изученных ранее знаний;</a:t>
                      </a:r>
                      <a:endParaRPr lang="ru-RU" sz="1050"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1050" dirty="0">
                          <a:solidFill>
                            <a:srgbClr val="000000"/>
                          </a:solidFill>
                          <a:latin typeface="+mn-lt"/>
                          <a:ea typeface="Times New Roman"/>
                          <a:cs typeface="Times New Roman"/>
                        </a:rPr>
                        <a:t>доведения его до уровня автоматизированного навыка;</a:t>
                      </a:r>
                      <a:endParaRPr lang="ru-RU" sz="1050"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1050" dirty="0">
                          <a:solidFill>
                            <a:srgbClr val="000000"/>
                          </a:solidFill>
                          <a:latin typeface="+mn-lt"/>
                          <a:ea typeface="Times New Roman"/>
                          <a:cs typeface="Times New Roman"/>
                        </a:rPr>
                        <a:t>при необходимости организовать подготовку к изучению следующих разделов курса;</a:t>
                      </a:r>
                      <a:endParaRPr lang="ru-RU" sz="1050"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1050" dirty="0">
                          <a:solidFill>
                            <a:srgbClr val="000000"/>
                          </a:solidFill>
                          <a:latin typeface="+mn-lt"/>
                          <a:ea typeface="Times New Roman"/>
                          <a:cs typeface="Times New Roman"/>
                        </a:rPr>
                        <a:t>повторить учебное содержание, необходимое для обеспечения содержательной непрерывности.</a:t>
                      </a:r>
                      <a:endParaRPr lang="ru-RU" sz="1050" dirty="0">
                        <a:latin typeface="+mn-lt"/>
                        <a:ea typeface="Times New Roman"/>
                        <a:cs typeface="Times New Roman"/>
                      </a:endParaRPr>
                    </a:p>
                  </a:txBody>
                  <a:tcPr marL="18321" marR="183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929718" cy="762000"/>
          </a:xfrm>
        </p:spPr>
        <p:txBody>
          <a:bodyPr>
            <a:normAutofit fontScale="90000"/>
          </a:bodyPr>
          <a:lstStyle/>
          <a:p>
            <a:r>
              <a:rPr lang="ru-RU" sz="3200" b="1" u="sng" dirty="0" smtClean="0">
                <a:solidFill>
                  <a:srgbClr val="FFFF00"/>
                </a:solidFill>
                <a:latin typeface="Bookman Old Style" pitchFamily="18" charset="0"/>
              </a:rPr>
              <a:t/>
            </a:r>
            <a:br>
              <a:rPr lang="ru-RU" sz="3200" b="1" u="sng" dirty="0" smtClean="0">
                <a:solidFill>
                  <a:srgbClr val="FFFF00"/>
                </a:solidFill>
                <a:latin typeface="Bookman Old Style" pitchFamily="18" charset="0"/>
              </a:rPr>
            </a:br>
            <a:r>
              <a:rPr lang="ru-RU" b="1" u="sng" dirty="0" smtClean="0">
                <a:solidFill>
                  <a:srgbClr val="FFFF00"/>
                </a:solidFill>
                <a:latin typeface="Bookman Old Style" pitchFamily="18" charset="0"/>
              </a:rPr>
              <a:t>Урок – основа реализации стандарта</a:t>
            </a:r>
            <a:r>
              <a:rPr lang="ru-RU" u="sng" dirty="0" smtClean="0"/>
              <a:t/>
            </a:r>
            <a:br>
              <a:rPr lang="ru-RU" u="sng" dirty="0" smtClean="0"/>
            </a:br>
            <a:endParaRPr lang="ru-RU" u="sng" dirty="0"/>
          </a:p>
        </p:txBody>
      </p:sp>
      <p:sp>
        <p:nvSpPr>
          <p:cNvPr id="4" name="Содержимое 3"/>
          <p:cNvSpPr>
            <a:spLocks noGrp="1"/>
          </p:cNvSpPr>
          <p:nvPr>
            <p:ph idx="1"/>
          </p:nvPr>
        </p:nvSpPr>
        <p:spPr>
          <a:xfrm>
            <a:off x="457200" y="1357298"/>
            <a:ext cx="8229600" cy="3429025"/>
          </a:xfrm>
        </p:spPr>
        <p:txBody>
          <a:bodyPr/>
          <a:lstStyle/>
          <a:p>
            <a:pPr>
              <a:buClr>
                <a:srgbClr val="FFFF00"/>
              </a:buClr>
              <a:buFont typeface="Wingdings" pitchFamily="2" charset="2"/>
              <a:buChar char="q"/>
            </a:pPr>
            <a:r>
              <a:rPr lang="ru-RU" sz="2400" dirty="0" smtClean="0">
                <a:solidFill>
                  <a:srgbClr val="FFFF00"/>
                </a:solidFill>
              </a:rPr>
              <a:t>Готовить обучающегося  к жизни в высокотехнологичном современном мире</a:t>
            </a:r>
          </a:p>
          <a:p>
            <a:pPr>
              <a:buClr>
                <a:srgbClr val="FFFF00"/>
              </a:buClr>
              <a:buFont typeface="Wingdings" pitchFamily="2" charset="2"/>
              <a:buChar char="q"/>
            </a:pPr>
            <a:endParaRPr lang="ru-RU" sz="2400" dirty="0" smtClean="0">
              <a:solidFill>
                <a:srgbClr val="FFFF00"/>
              </a:solidFill>
            </a:endParaRPr>
          </a:p>
          <a:p>
            <a:pPr>
              <a:buClr>
                <a:srgbClr val="FFFF00"/>
              </a:buClr>
              <a:buFont typeface="Wingdings" pitchFamily="2" charset="2"/>
              <a:buChar char="q"/>
            </a:pPr>
            <a:r>
              <a:rPr lang="ru-RU" sz="2400" dirty="0" smtClean="0">
                <a:solidFill>
                  <a:srgbClr val="FFFF00"/>
                </a:solidFill>
              </a:rPr>
              <a:t>Формирование самостоятельного, критического мышления, умения работать с информацией</a:t>
            </a:r>
          </a:p>
          <a:p>
            <a:pPr>
              <a:buClr>
                <a:srgbClr val="FFFF00"/>
              </a:buClr>
              <a:buNone/>
            </a:pPr>
            <a:endParaRPr lang="ru-RU" sz="2400" dirty="0" smtClean="0">
              <a:solidFill>
                <a:srgbClr val="FFFF00"/>
              </a:solidFill>
            </a:endParaRPr>
          </a:p>
          <a:p>
            <a:pPr>
              <a:buClr>
                <a:srgbClr val="FFFF00"/>
              </a:buClr>
              <a:buFont typeface="Wingdings" pitchFamily="2" charset="2"/>
              <a:buChar char="q"/>
            </a:pPr>
            <a:r>
              <a:rPr lang="ru-RU" sz="2400" dirty="0" smtClean="0">
                <a:solidFill>
                  <a:srgbClr val="FFFF00"/>
                </a:solidFill>
              </a:rPr>
              <a:t>Основной результат обучения – освоение способов действий (компетенций) и достижение новых уровней развития личности обучающихся (компетентностей)</a:t>
            </a:r>
          </a:p>
          <a:p>
            <a:pPr>
              <a:buNone/>
            </a:pPr>
            <a:endParaRPr lang="ru-RU" dirty="0"/>
          </a:p>
        </p:txBody>
      </p:sp>
      <p:sp>
        <p:nvSpPr>
          <p:cNvPr id="3" name="Прямоугольник 2"/>
          <p:cNvSpPr/>
          <p:nvPr/>
        </p:nvSpPr>
        <p:spPr>
          <a:xfrm>
            <a:off x="1000100" y="1071546"/>
            <a:ext cx="5857900" cy="400110"/>
          </a:xfrm>
          <a:prstGeom prst="rect">
            <a:avLst/>
          </a:prstGeom>
        </p:spPr>
        <p:txBody>
          <a:bodyPr wrap="square">
            <a:spAutoFit/>
          </a:bodyPr>
          <a:lstStyle/>
          <a:p>
            <a:pPr>
              <a:buFont typeface="Wingdings" pitchFamily="2" charset="2"/>
              <a:buChar char="Ø"/>
            </a:pPr>
            <a:endParaRPr lang="ru-RU" sz="2000" b="1" dirty="0" smtClean="0">
              <a:solidFill>
                <a:srgbClr val="FFFF00"/>
              </a:solidFill>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85717" y="214290"/>
          <a:ext cx="8429686" cy="2643206"/>
        </p:xfrm>
        <a:graphic>
          <a:graphicData uri="http://schemas.openxmlformats.org/drawingml/2006/table">
            <a:tbl>
              <a:tblPr/>
              <a:tblGrid>
                <a:gridCol w="4214845"/>
                <a:gridCol w="4214841"/>
              </a:tblGrid>
              <a:tr h="2643206">
                <a:tc>
                  <a:txBody>
                    <a:bodyPr/>
                    <a:lstStyle/>
                    <a:p>
                      <a:pPr algn="just">
                        <a:lnSpc>
                          <a:spcPct val="115000"/>
                        </a:lnSpc>
                        <a:spcAft>
                          <a:spcPts val="0"/>
                        </a:spcAft>
                      </a:pPr>
                      <a:r>
                        <a:rPr lang="ru-RU" sz="1200" b="1" dirty="0">
                          <a:latin typeface="Calibri" pitchFamily="34" charset="0"/>
                          <a:ea typeface="Calibri"/>
                          <a:cs typeface="Times New Roman"/>
                        </a:rPr>
                        <a:t>Этап рефлексии учебной деятельности на </a:t>
                      </a:r>
                      <a:r>
                        <a:rPr lang="ru-RU" sz="1200" b="1" dirty="0" smtClean="0">
                          <a:latin typeface="Calibri" pitchFamily="34" charset="0"/>
                          <a:ea typeface="Calibri"/>
                          <a:cs typeface="Times New Roman"/>
                        </a:rPr>
                        <a:t>уроке</a:t>
                      </a:r>
                      <a:endParaRPr lang="ru-RU" sz="1000" b="1" dirty="0">
                        <a:latin typeface="Calibri" pitchFamily="34" charset="0"/>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i="1" u="sng" dirty="0">
                          <a:solidFill>
                            <a:srgbClr val="000000"/>
                          </a:solidFill>
                          <a:latin typeface="+mn-lt"/>
                          <a:ea typeface="Times New Roman"/>
                          <a:cs typeface="Times New Roman"/>
                        </a:rPr>
                        <a:t>Основная цель: </a:t>
                      </a:r>
                      <a:r>
                        <a:rPr lang="ru-RU" sz="1200" dirty="0">
                          <a:solidFill>
                            <a:srgbClr val="000000"/>
                          </a:solidFill>
                          <a:latin typeface="+mn-lt"/>
                          <a:ea typeface="Times New Roman"/>
                          <a:cs typeface="Times New Roman"/>
                        </a:rPr>
                        <a:t>самооценка обучающимися результатов своей учебной деятельности, осознание метода построения и границ применения нового способа действия.</a:t>
                      </a:r>
                      <a:endParaRPr lang="ru-RU" sz="1000" dirty="0">
                        <a:latin typeface="+mn-lt"/>
                        <a:ea typeface="Times New Roman"/>
                        <a:cs typeface="Times New Roman"/>
                      </a:endParaRPr>
                    </a:p>
                    <a:p>
                      <a:pPr algn="just">
                        <a:lnSpc>
                          <a:spcPct val="115000"/>
                        </a:lnSpc>
                        <a:spcAft>
                          <a:spcPts val="0"/>
                        </a:spcAft>
                      </a:pPr>
                      <a:r>
                        <a:rPr lang="ru-RU" sz="1200" i="1" u="sng" dirty="0">
                          <a:solidFill>
                            <a:srgbClr val="000000"/>
                          </a:solidFill>
                          <a:latin typeface="+mn-lt"/>
                          <a:ea typeface="Times New Roman"/>
                          <a:cs typeface="Times New Roman"/>
                        </a:rPr>
                        <a:t>Для реализации этой цели:</a:t>
                      </a:r>
                      <a:endParaRPr lang="ru-RU" sz="1000" u="sng"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1200" dirty="0">
                          <a:solidFill>
                            <a:srgbClr val="000000"/>
                          </a:solidFill>
                          <a:latin typeface="+mn-lt"/>
                          <a:ea typeface="Times New Roman"/>
                          <a:cs typeface="Times New Roman"/>
                        </a:rPr>
                        <a:t>организуется рефлексия и самооценка учениками собственной учебной деятельности на уроке;</a:t>
                      </a:r>
                      <a:endParaRPr lang="ru-RU" sz="1000"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1200" dirty="0">
                          <a:solidFill>
                            <a:srgbClr val="000000"/>
                          </a:solidFill>
                          <a:latin typeface="+mn-lt"/>
                          <a:ea typeface="Times New Roman"/>
                          <a:cs typeface="Times New Roman"/>
                        </a:rPr>
                        <a:t>обучающиеся соотносят цель и результаты своей учебной деятельности и фиксируют степень их соответствия;</a:t>
                      </a:r>
                      <a:endParaRPr lang="ru-RU" sz="1000"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1200" dirty="0">
                          <a:solidFill>
                            <a:srgbClr val="000000"/>
                          </a:solidFill>
                          <a:latin typeface="+mn-lt"/>
                          <a:ea typeface="Times New Roman"/>
                          <a:cs typeface="Times New Roman"/>
                        </a:rPr>
                        <a:t>намечаются цели дальнейшей деятельности и определяются задания для самоподготовки (домашнее задание с элементами выбора, творчества).</a:t>
                      </a:r>
                      <a:endParaRPr lang="ru-RU" sz="1000" dirty="0">
                        <a:latin typeface="+mn-lt"/>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1"/>
          <p:cNvSpPr>
            <a:spLocks noChangeArrowheads="1"/>
          </p:cNvSpPr>
          <p:nvPr/>
        </p:nvSpPr>
        <p:spPr bwMode="auto">
          <a:xfrm>
            <a:off x="1000100" y="214290"/>
            <a:ext cx="5715040" cy="307777"/>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Урок отработки умений и рефлексии</a:t>
            </a:r>
            <a:endParaRPr kumimoji="0" lang="ru-RU" sz="1800" b="0" i="0" u="none" strike="noStrike" cap="none" normalizeH="0" baseline="0" dirty="0" smtClean="0">
              <a:ln>
                <a:noFill/>
              </a:ln>
              <a:solidFill>
                <a:srgbClr val="FF0000"/>
              </a:solidFill>
              <a:effectLst/>
              <a:latin typeface="Arial" pitchFamily="34" charset="0"/>
            </a:endParaRPr>
          </a:p>
        </p:txBody>
      </p:sp>
      <p:graphicFrame>
        <p:nvGraphicFramePr>
          <p:cNvPr id="3" name="Таблица 2"/>
          <p:cNvGraphicFramePr>
            <a:graphicFrameLocks noGrp="1"/>
          </p:cNvGraphicFramePr>
          <p:nvPr/>
        </p:nvGraphicFramePr>
        <p:xfrm>
          <a:off x="500034" y="642918"/>
          <a:ext cx="8358246" cy="5327904"/>
        </p:xfrm>
        <a:graphic>
          <a:graphicData uri="http://schemas.openxmlformats.org/drawingml/2006/table">
            <a:tbl>
              <a:tblPr/>
              <a:tblGrid>
                <a:gridCol w="4179123"/>
                <a:gridCol w="4179123"/>
              </a:tblGrid>
              <a:tr h="1087613">
                <a:tc>
                  <a:txBody>
                    <a:bodyPr/>
                    <a:lstStyle/>
                    <a:p>
                      <a:pPr algn="just">
                        <a:lnSpc>
                          <a:spcPct val="115000"/>
                        </a:lnSpc>
                        <a:spcAft>
                          <a:spcPts val="0"/>
                        </a:spcAft>
                      </a:pPr>
                      <a:r>
                        <a:rPr lang="ru-RU" sz="1000" b="1" i="0" u="none" dirty="0">
                          <a:solidFill>
                            <a:srgbClr val="000000"/>
                          </a:solidFill>
                          <a:latin typeface="+mn-lt"/>
                          <a:ea typeface="Times New Roman"/>
                          <a:cs typeface="Times New Roman"/>
                        </a:rPr>
                        <a:t>Этап мотивации (самоопределения) к коррекционной </a:t>
                      </a:r>
                      <a:r>
                        <a:rPr lang="ru-RU" sz="1000" b="1" i="0" u="none" dirty="0" smtClean="0">
                          <a:solidFill>
                            <a:srgbClr val="000000"/>
                          </a:solidFill>
                          <a:latin typeface="+mn-lt"/>
                          <a:ea typeface="Times New Roman"/>
                          <a:cs typeface="Times New Roman"/>
                        </a:rPr>
                        <a:t>деятельности</a:t>
                      </a:r>
                      <a:endParaRPr lang="ru-RU" sz="1000" b="1" i="0" u="none" dirty="0">
                        <a:latin typeface="+mn-lt"/>
                        <a:ea typeface="Times New Roman"/>
                        <a:cs typeface="Times New Roman"/>
                      </a:endParaRPr>
                    </a:p>
                  </a:txBody>
                  <a:tcPr marL="13523" marR="13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800" i="1" u="sng" dirty="0">
                          <a:solidFill>
                            <a:srgbClr val="000000"/>
                          </a:solidFill>
                          <a:latin typeface="+mn-lt"/>
                          <a:ea typeface="Times New Roman"/>
                          <a:cs typeface="Times New Roman"/>
                        </a:rPr>
                        <a:t>Основная цель: </a:t>
                      </a:r>
                      <a:r>
                        <a:rPr lang="ru-RU" sz="800" dirty="0">
                          <a:solidFill>
                            <a:srgbClr val="000000"/>
                          </a:solidFill>
                          <a:latin typeface="+mn-lt"/>
                          <a:ea typeface="Times New Roman"/>
                          <a:cs typeface="Times New Roman"/>
                        </a:rPr>
                        <a:t>  выработка на личностно значимом уровне внутренней готовности к реализации нормативных требований учебной деятельности, однако в данном случае речь идет о норме коррекционной деятельности.</a:t>
                      </a:r>
                      <a:endParaRPr lang="ru-RU" sz="800" dirty="0">
                        <a:latin typeface="+mn-lt"/>
                        <a:ea typeface="Times New Roman"/>
                        <a:cs typeface="Times New Roman"/>
                      </a:endParaRPr>
                    </a:p>
                    <a:p>
                      <a:pPr algn="just">
                        <a:lnSpc>
                          <a:spcPct val="115000"/>
                        </a:lnSpc>
                        <a:spcAft>
                          <a:spcPts val="0"/>
                        </a:spcAft>
                      </a:pPr>
                      <a:r>
                        <a:rPr lang="ru-RU" sz="800" i="1" u="sng" dirty="0">
                          <a:solidFill>
                            <a:srgbClr val="000000"/>
                          </a:solidFill>
                          <a:latin typeface="+mn-lt"/>
                          <a:ea typeface="Times New Roman"/>
                          <a:cs typeface="Times New Roman"/>
                        </a:rPr>
                        <a:t>Для реализации этой цели требуется:</a:t>
                      </a:r>
                      <a:endParaRPr lang="ru-RU" sz="800" u="sng"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800" dirty="0">
                          <a:solidFill>
                            <a:srgbClr val="000000"/>
                          </a:solidFill>
                          <a:latin typeface="+mn-lt"/>
                          <a:ea typeface="Times New Roman"/>
                          <a:cs typeface="Times New Roman"/>
                        </a:rPr>
                        <a:t>создать условия для возникновения внутренней потребности включения в деятельность («хочу»);</a:t>
                      </a:r>
                      <a:endParaRPr lang="ru-RU" sz="800"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800" dirty="0">
                          <a:solidFill>
                            <a:srgbClr val="000000"/>
                          </a:solidFill>
                          <a:latin typeface="+mn-lt"/>
                          <a:ea typeface="Times New Roman"/>
                          <a:cs typeface="Times New Roman"/>
                        </a:rPr>
                        <a:t>актуализировать требования к ученику со стороны коррекционной деятельности («надо»);</a:t>
                      </a:r>
                      <a:endParaRPr lang="ru-RU" sz="800"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800" dirty="0">
                          <a:solidFill>
                            <a:srgbClr val="000000"/>
                          </a:solidFill>
                          <a:latin typeface="+mn-lt"/>
                          <a:ea typeface="Times New Roman"/>
                          <a:cs typeface="Times New Roman"/>
                        </a:rPr>
                        <a:t>исходя из решенных ранее задач, установить тематические рамки и создать ориентировочную основу коррекционных действий («могу»).</a:t>
                      </a:r>
                      <a:endParaRPr lang="ru-RU" sz="800" dirty="0">
                        <a:latin typeface="+mn-lt"/>
                        <a:ea typeface="Times New Roman"/>
                        <a:cs typeface="Times New Roman"/>
                      </a:endParaRPr>
                    </a:p>
                  </a:txBody>
                  <a:tcPr marL="13523" marR="13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6281">
                <a:tc>
                  <a:txBody>
                    <a:bodyPr/>
                    <a:lstStyle/>
                    <a:p>
                      <a:pPr algn="just">
                        <a:lnSpc>
                          <a:spcPct val="115000"/>
                        </a:lnSpc>
                        <a:spcAft>
                          <a:spcPts val="0"/>
                        </a:spcAft>
                      </a:pPr>
                      <a:r>
                        <a:rPr lang="ru-RU" sz="1000" b="1" u="none" dirty="0">
                          <a:solidFill>
                            <a:srgbClr val="000000"/>
                          </a:solidFill>
                          <a:latin typeface="+mn-lt"/>
                          <a:ea typeface="Times New Roman"/>
                          <a:cs typeface="Times New Roman"/>
                        </a:rPr>
                        <a:t>Этап актуализации и пробного учебного </a:t>
                      </a:r>
                      <a:r>
                        <a:rPr lang="ru-RU" sz="1000" b="1" u="none" dirty="0" smtClean="0">
                          <a:solidFill>
                            <a:srgbClr val="000000"/>
                          </a:solidFill>
                          <a:latin typeface="+mn-lt"/>
                          <a:ea typeface="Times New Roman"/>
                          <a:cs typeface="Times New Roman"/>
                        </a:rPr>
                        <a:t>действия</a:t>
                      </a:r>
                      <a:endParaRPr lang="ru-RU" sz="1000" b="1" u="none" dirty="0">
                        <a:latin typeface="+mn-lt"/>
                        <a:ea typeface="Times New Roman"/>
                        <a:cs typeface="Times New Roman"/>
                      </a:endParaRPr>
                    </a:p>
                  </a:txBody>
                  <a:tcPr marL="13523" marR="13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800" i="1" u="sng" dirty="0">
                          <a:solidFill>
                            <a:srgbClr val="000000"/>
                          </a:solidFill>
                          <a:latin typeface="+mn-lt"/>
                          <a:ea typeface="Times New Roman"/>
                          <a:cs typeface="Times New Roman"/>
                        </a:rPr>
                        <a:t>Основная цель: </a:t>
                      </a:r>
                      <a:r>
                        <a:rPr lang="ru-RU" sz="800" dirty="0">
                          <a:solidFill>
                            <a:srgbClr val="000000"/>
                          </a:solidFill>
                          <a:latin typeface="+mn-lt"/>
                          <a:ea typeface="Times New Roman"/>
                          <a:cs typeface="Times New Roman"/>
                        </a:rPr>
                        <a:t>  подготовка мышления обучающихся и осознание ими потребности к выявлению причин затруднений в собственной деятельности.</a:t>
                      </a:r>
                      <a:endParaRPr lang="ru-RU" sz="800" dirty="0">
                        <a:latin typeface="+mn-lt"/>
                        <a:ea typeface="Times New Roman"/>
                        <a:cs typeface="Times New Roman"/>
                      </a:endParaRPr>
                    </a:p>
                    <a:p>
                      <a:pPr algn="just">
                        <a:lnSpc>
                          <a:spcPct val="115000"/>
                        </a:lnSpc>
                        <a:spcAft>
                          <a:spcPts val="0"/>
                        </a:spcAft>
                      </a:pPr>
                      <a:r>
                        <a:rPr lang="ru-RU" sz="800" i="1" u="sng" dirty="0">
                          <a:solidFill>
                            <a:srgbClr val="000000"/>
                          </a:solidFill>
                          <a:latin typeface="+mn-lt"/>
                          <a:ea typeface="Times New Roman"/>
                          <a:cs typeface="Times New Roman"/>
                        </a:rPr>
                        <a:t>Для этого необходимо:</a:t>
                      </a:r>
                      <a:endParaRPr lang="ru-RU" sz="800" u="sng"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800" dirty="0">
                          <a:solidFill>
                            <a:srgbClr val="000000"/>
                          </a:solidFill>
                          <a:latin typeface="+mn-lt"/>
                          <a:ea typeface="Times New Roman"/>
                          <a:cs typeface="Times New Roman"/>
                        </a:rPr>
                        <a:t>организовать повторение и знаковую фиксацию способов действий, запланированных для рефлексивного анализа учащимися, - определений, алгоритмов, свойств и т.д.;</a:t>
                      </a:r>
                      <a:endParaRPr lang="ru-RU" sz="800"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800" dirty="0">
                          <a:solidFill>
                            <a:srgbClr val="000000"/>
                          </a:solidFill>
                          <a:latin typeface="+mn-lt"/>
                          <a:ea typeface="Times New Roman"/>
                          <a:cs typeface="Times New Roman"/>
                        </a:rPr>
                        <a:t>активизировать соответствующие мыслительные операции и познавательные процессы (внимание, память и т.д.);</a:t>
                      </a:r>
                      <a:endParaRPr lang="ru-RU" sz="800"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800" dirty="0">
                          <a:solidFill>
                            <a:srgbClr val="000000"/>
                          </a:solidFill>
                          <a:latin typeface="+mn-lt"/>
                          <a:ea typeface="Times New Roman"/>
                          <a:cs typeface="Times New Roman"/>
                        </a:rPr>
                        <a:t>организовать мотивирование («хочу» - «надо» - «могу») и выполнение учащимися самостоятельной работы № 1 на применение способов действий, запланированных для рефлексивного анализа;</a:t>
                      </a:r>
                      <a:endParaRPr lang="ru-RU" sz="800"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800" dirty="0">
                          <a:solidFill>
                            <a:srgbClr val="000000"/>
                          </a:solidFill>
                          <a:latin typeface="+mn-lt"/>
                          <a:ea typeface="Times New Roman"/>
                          <a:cs typeface="Times New Roman"/>
                        </a:rPr>
                        <a:t>организовать самопроверку учащимися своих работ по готовому образцу с фиксацией полученных результатов (без исправления ошибок).</a:t>
                      </a:r>
                      <a:endParaRPr lang="ru-RU" sz="800" dirty="0">
                        <a:latin typeface="+mn-lt"/>
                        <a:ea typeface="Times New Roman"/>
                        <a:cs typeface="Times New Roman"/>
                      </a:endParaRPr>
                    </a:p>
                  </a:txBody>
                  <a:tcPr marL="13523" marR="13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2481">
                <a:tc>
                  <a:txBody>
                    <a:bodyPr/>
                    <a:lstStyle/>
                    <a:p>
                      <a:pPr algn="just">
                        <a:lnSpc>
                          <a:spcPct val="115000"/>
                        </a:lnSpc>
                        <a:spcAft>
                          <a:spcPts val="0"/>
                        </a:spcAft>
                      </a:pPr>
                      <a:r>
                        <a:rPr lang="ru-RU" sz="1000" b="1" dirty="0">
                          <a:solidFill>
                            <a:srgbClr val="000000"/>
                          </a:solidFill>
                          <a:latin typeface="+mn-lt"/>
                          <a:ea typeface="Times New Roman"/>
                          <a:cs typeface="Times New Roman"/>
                        </a:rPr>
                        <a:t>Этап локализации индивидуальных </a:t>
                      </a:r>
                      <a:r>
                        <a:rPr lang="ru-RU" sz="1000" b="1" dirty="0" smtClean="0">
                          <a:solidFill>
                            <a:srgbClr val="000000"/>
                          </a:solidFill>
                          <a:latin typeface="+mn-lt"/>
                          <a:ea typeface="Times New Roman"/>
                          <a:cs typeface="Times New Roman"/>
                        </a:rPr>
                        <a:t>затруднений</a:t>
                      </a:r>
                      <a:endParaRPr lang="ru-RU" sz="1000" b="1" dirty="0">
                        <a:latin typeface="+mn-lt"/>
                        <a:ea typeface="Times New Roman"/>
                        <a:cs typeface="Times New Roman"/>
                      </a:endParaRPr>
                    </a:p>
                  </a:txBody>
                  <a:tcPr marL="13523" marR="13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800" i="1" u="sng" dirty="0">
                          <a:solidFill>
                            <a:srgbClr val="000000"/>
                          </a:solidFill>
                          <a:latin typeface="+mn-lt"/>
                          <a:ea typeface="Times New Roman"/>
                          <a:cs typeface="Times New Roman"/>
                        </a:rPr>
                        <a:t>Основная цель:</a:t>
                      </a:r>
                      <a:r>
                        <a:rPr lang="ru-RU" sz="800" u="sng" dirty="0">
                          <a:solidFill>
                            <a:srgbClr val="000000"/>
                          </a:solidFill>
                          <a:latin typeface="+mn-lt"/>
                          <a:ea typeface="Times New Roman"/>
                          <a:cs typeface="Times New Roman"/>
                        </a:rPr>
                        <a:t> </a:t>
                      </a:r>
                      <a:r>
                        <a:rPr lang="ru-RU" sz="800" dirty="0">
                          <a:solidFill>
                            <a:srgbClr val="000000"/>
                          </a:solidFill>
                          <a:latin typeface="+mn-lt"/>
                          <a:ea typeface="Times New Roman"/>
                          <a:cs typeface="Times New Roman"/>
                        </a:rPr>
                        <a:t> осознание места и причины собственных затруднений в выполнении изученных способов действий.</a:t>
                      </a:r>
                      <a:endParaRPr lang="ru-RU" sz="800" dirty="0">
                        <a:latin typeface="+mn-lt"/>
                        <a:ea typeface="Times New Roman"/>
                        <a:cs typeface="Times New Roman"/>
                      </a:endParaRPr>
                    </a:p>
                    <a:p>
                      <a:pPr algn="just">
                        <a:lnSpc>
                          <a:spcPct val="115000"/>
                        </a:lnSpc>
                        <a:spcAft>
                          <a:spcPts val="0"/>
                        </a:spcAft>
                      </a:pPr>
                      <a:r>
                        <a:rPr lang="ru-RU" sz="800" i="1" u="sng" dirty="0">
                          <a:solidFill>
                            <a:srgbClr val="000000"/>
                          </a:solidFill>
                          <a:latin typeface="+mn-lt"/>
                          <a:ea typeface="Times New Roman"/>
                          <a:cs typeface="Times New Roman"/>
                        </a:rPr>
                        <a:t>Для этого необходимо, чтобы обучающиеся:</a:t>
                      </a:r>
                      <a:endParaRPr lang="ru-RU" sz="800" u="sng"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800" dirty="0">
                          <a:solidFill>
                            <a:srgbClr val="000000"/>
                          </a:solidFill>
                          <a:latin typeface="+mn-lt"/>
                          <a:ea typeface="Times New Roman"/>
                          <a:cs typeface="Times New Roman"/>
                        </a:rPr>
                        <a:t>уточнили алгоритм исправления ошибок, который будет использоваться на данном уроке;</a:t>
                      </a:r>
                      <a:endParaRPr lang="ru-RU" sz="800" dirty="0">
                        <a:latin typeface="+mn-lt"/>
                        <a:ea typeface="Times New Roman"/>
                        <a:cs typeface="Times New Roman"/>
                      </a:endParaRPr>
                    </a:p>
                    <a:p>
                      <a:pPr indent="21590" algn="just">
                        <a:lnSpc>
                          <a:spcPct val="115000"/>
                        </a:lnSpc>
                        <a:spcAft>
                          <a:spcPts val="0"/>
                        </a:spcAft>
                      </a:pPr>
                      <a:r>
                        <a:rPr lang="ru-RU" sz="800" dirty="0">
                          <a:solidFill>
                            <a:srgbClr val="000000"/>
                          </a:solidFill>
                          <a:latin typeface="+mn-lt"/>
                          <a:ea typeface="Times New Roman"/>
                          <a:cs typeface="Times New Roman"/>
                        </a:rPr>
                        <a:t>Далее учащиеся, которые допустили ошибки:</a:t>
                      </a:r>
                      <a:endParaRPr lang="ru-RU" sz="800"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800" dirty="0">
                          <a:solidFill>
                            <a:srgbClr val="000000"/>
                          </a:solidFill>
                          <a:latin typeface="+mn-lt"/>
                          <a:ea typeface="Times New Roman"/>
                          <a:cs typeface="Times New Roman"/>
                        </a:rPr>
                        <a:t>на основе алгоритма исправления ошибок анализируют свое решение и определяют место ошибок - место затруднение;</a:t>
                      </a:r>
                      <a:endParaRPr lang="ru-RU" sz="800"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800" dirty="0">
                          <a:solidFill>
                            <a:srgbClr val="000000"/>
                          </a:solidFill>
                          <a:latin typeface="+mn-lt"/>
                          <a:ea typeface="Times New Roman"/>
                          <a:cs typeface="Times New Roman"/>
                        </a:rPr>
                        <a:t>выявляют и фиксируют способы действий (алгоритмы, формулы, правила и т.д.), в которых допущены ошибки, - причину затруднений.</a:t>
                      </a:r>
                      <a:endParaRPr lang="ru-RU" sz="800" dirty="0">
                        <a:latin typeface="+mn-lt"/>
                        <a:ea typeface="Times New Roman"/>
                        <a:cs typeface="Times New Roman"/>
                      </a:endParaRPr>
                    </a:p>
                    <a:p>
                      <a:pPr indent="21590" algn="just">
                        <a:lnSpc>
                          <a:spcPct val="115000"/>
                        </a:lnSpc>
                        <a:spcAft>
                          <a:spcPts val="0"/>
                        </a:spcAft>
                      </a:pPr>
                      <a:r>
                        <a:rPr lang="ru-RU" sz="800" dirty="0">
                          <a:solidFill>
                            <a:srgbClr val="000000"/>
                          </a:solidFill>
                          <a:latin typeface="+mn-lt"/>
                          <a:ea typeface="Times New Roman"/>
                          <a:cs typeface="Times New Roman"/>
                        </a:rPr>
                        <a:t>В это время учащиеся, которые не выявили ошибок, также выполняют пошаговую проверку своих решений по алгоритму исправления ошибок для исключения ситуации, когда ответ случайно верный, а решение - нет. Если при проверке они находят ошибку, то дальше присоединяются к первой группе - выявляют место и причину затруднения, а если ошибок нет - получают дополнительное задание творческого уровня и далее работают самостоятельно до этапа самопроверки.</a:t>
                      </a:r>
                      <a:endParaRPr lang="ru-RU" sz="800" dirty="0">
                        <a:latin typeface="+mn-lt"/>
                        <a:ea typeface="Times New Roman"/>
                        <a:cs typeface="Times New Roman"/>
                      </a:endParaRPr>
                    </a:p>
                  </a:txBody>
                  <a:tcPr marL="13523" marR="13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500034" y="379476"/>
          <a:ext cx="8358246" cy="5528661"/>
        </p:xfrm>
        <a:graphic>
          <a:graphicData uri="http://schemas.openxmlformats.org/drawingml/2006/table">
            <a:tbl>
              <a:tblPr/>
              <a:tblGrid>
                <a:gridCol w="4179123"/>
                <a:gridCol w="4179123"/>
              </a:tblGrid>
              <a:tr h="2373981">
                <a:tc>
                  <a:txBody>
                    <a:bodyPr/>
                    <a:lstStyle/>
                    <a:p>
                      <a:pPr algn="l">
                        <a:lnSpc>
                          <a:spcPct val="115000"/>
                        </a:lnSpc>
                        <a:spcAft>
                          <a:spcPts val="0"/>
                        </a:spcAft>
                      </a:pPr>
                      <a:r>
                        <a:rPr lang="ru-RU" sz="1200" b="1" dirty="0">
                          <a:solidFill>
                            <a:srgbClr val="000000"/>
                          </a:solidFill>
                          <a:latin typeface="+mn-lt"/>
                          <a:ea typeface="Times New Roman"/>
                          <a:cs typeface="Times New Roman"/>
                        </a:rPr>
                        <a:t>Этап построения проекта </a:t>
                      </a:r>
                      <a:r>
                        <a:rPr lang="ru-RU" sz="1200" b="1" dirty="0" smtClean="0">
                          <a:solidFill>
                            <a:srgbClr val="000000"/>
                          </a:solidFill>
                          <a:latin typeface="+mn-lt"/>
                          <a:ea typeface="Times New Roman"/>
                          <a:cs typeface="Times New Roman"/>
                        </a:rPr>
                        <a:t>коррекции </a:t>
                      </a:r>
                      <a:r>
                        <a:rPr lang="ru-RU" sz="1200" b="1" dirty="0">
                          <a:solidFill>
                            <a:srgbClr val="000000"/>
                          </a:solidFill>
                          <a:latin typeface="+mn-lt"/>
                          <a:ea typeface="Times New Roman"/>
                          <a:cs typeface="Times New Roman"/>
                        </a:rPr>
                        <a:t>выявленных </a:t>
                      </a:r>
                      <a:r>
                        <a:rPr lang="ru-RU" sz="1200" b="1" dirty="0" smtClean="0">
                          <a:solidFill>
                            <a:srgbClr val="000000"/>
                          </a:solidFill>
                          <a:latin typeface="+mn-lt"/>
                          <a:ea typeface="Times New Roman"/>
                          <a:cs typeface="Times New Roman"/>
                        </a:rPr>
                        <a:t>затруднений</a:t>
                      </a:r>
                      <a:endParaRPr lang="ru-RU" sz="1200" b="1" dirty="0">
                        <a:latin typeface="+mn-lt"/>
                        <a:ea typeface="Times New Roman"/>
                        <a:cs typeface="Times New Roman"/>
                      </a:endParaRPr>
                    </a:p>
                  </a:txBody>
                  <a:tcPr marL="18932" marR="18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i="1" dirty="0">
                          <a:solidFill>
                            <a:srgbClr val="000000"/>
                          </a:solidFill>
                          <a:latin typeface="+mn-lt"/>
                          <a:ea typeface="Times New Roman"/>
                          <a:cs typeface="Times New Roman"/>
                        </a:rPr>
                        <a:t>Основная цель:</a:t>
                      </a:r>
                      <a:r>
                        <a:rPr lang="ru-RU" sz="1000" dirty="0">
                          <a:solidFill>
                            <a:srgbClr val="000000"/>
                          </a:solidFill>
                          <a:latin typeface="+mn-lt"/>
                          <a:ea typeface="Times New Roman"/>
                          <a:cs typeface="Times New Roman"/>
                        </a:rPr>
                        <a:t>  постановки целей коррекционной деятельности и на этой основе - выбор способа и средств их реализации.</a:t>
                      </a:r>
                      <a:endParaRPr lang="ru-RU" sz="1000" dirty="0">
                        <a:latin typeface="+mn-lt"/>
                        <a:ea typeface="Times New Roman"/>
                        <a:cs typeface="Times New Roman"/>
                      </a:endParaRPr>
                    </a:p>
                    <a:p>
                      <a:pPr algn="just">
                        <a:lnSpc>
                          <a:spcPct val="115000"/>
                        </a:lnSpc>
                        <a:spcAft>
                          <a:spcPts val="0"/>
                        </a:spcAft>
                      </a:pPr>
                      <a:r>
                        <a:rPr lang="ru-RU" sz="1000" i="1" dirty="0">
                          <a:solidFill>
                            <a:srgbClr val="000000"/>
                          </a:solidFill>
                          <a:latin typeface="+mn-lt"/>
                          <a:ea typeface="Times New Roman"/>
                          <a:cs typeface="Times New Roman"/>
                        </a:rPr>
                        <a:t>Для этого необходимо, чтобы обучающиеся:</a:t>
                      </a:r>
                      <a:endParaRPr lang="ru-RU" sz="1000"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1000" dirty="0">
                          <a:solidFill>
                            <a:srgbClr val="000000"/>
                          </a:solidFill>
                          <a:latin typeface="+mn-lt"/>
                          <a:ea typeface="Times New Roman"/>
                          <a:cs typeface="Times New Roman"/>
                        </a:rPr>
                        <a:t>сформулировали индивидуальную цель своих будущих коррекционных действий (то есть сформулировали, какие понятия и способы действий им нужно уточнить и научиться правильно применять);</a:t>
                      </a:r>
                      <a:endParaRPr lang="ru-RU" sz="1000"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1000" dirty="0">
                          <a:solidFill>
                            <a:srgbClr val="000000"/>
                          </a:solidFill>
                          <a:latin typeface="+mn-lt"/>
                          <a:ea typeface="Times New Roman"/>
                          <a:cs typeface="Times New Roman"/>
                        </a:rPr>
                        <a:t>выбрали способ (как?) и средства (с помощью чего?) коррекции, то есть установили, какие конкретно изученные понятия, алгоритмы, модели, формулы, способы записи и т.д. им нужно еще раз осмыслить и понять и каким образом они будут это делать (используя эталоны, учебник, анализируя выполнение аналогичных заданий на предыдущих уроках и др.).</a:t>
                      </a:r>
                      <a:endParaRPr lang="ru-RU" sz="1000" dirty="0">
                        <a:latin typeface="+mn-lt"/>
                        <a:ea typeface="Times New Roman"/>
                        <a:cs typeface="Times New Roman"/>
                      </a:endParaRPr>
                    </a:p>
                  </a:txBody>
                  <a:tcPr marL="18932" marR="18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4435">
                <a:tc>
                  <a:txBody>
                    <a:bodyPr/>
                    <a:lstStyle/>
                    <a:p>
                      <a:pPr algn="l">
                        <a:lnSpc>
                          <a:spcPct val="115000"/>
                        </a:lnSpc>
                        <a:spcAft>
                          <a:spcPts val="0"/>
                        </a:spcAft>
                      </a:pPr>
                      <a:r>
                        <a:rPr lang="ru-RU" sz="1200" b="1" dirty="0">
                          <a:solidFill>
                            <a:srgbClr val="000000"/>
                          </a:solidFill>
                          <a:latin typeface="+mn-lt"/>
                          <a:ea typeface="Times New Roman"/>
                          <a:cs typeface="Times New Roman"/>
                        </a:rPr>
                        <a:t>Этап реализации построенного </a:t>
                      </a:r>
                      <a:r>
                        <a:rPr lang="ru-RU" sz="1200" b="1" dirty="0" smtClean="0">
                          <a:solidFill>
                            <a:srgbClr val="000000"/>
                          </a:solidFill>
                          <a:latin typeface="+mn-lt"/>
                          <a:ea typeface="Times New Roman"/>
                          <a:cs typeface="Times New Roman"/>
                        </a:rPr>
                        <a:t>проекта</a:t>
                      </a:r>
                      <a:endParaRPr lang="ru-RU" sz="1200" b="1" dirty="0">
                        <a:latin typeface="+mn-lt"/>
                        <a:ea typeface="Times New Roman"/>
                        <a:cs typeface="Times New Roman"/>
                      </a:endParaRPr>
                    </a:p>
                  </a:txBody>
                  <a:tcPr marL="18932" marR="18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i="1" dirty="0">
                          <a:solidFill>
                            <a:srgbClr val="000000"/>
                          </a:solidFill>
                          <a:latin typeface="+mn-lt"/>
                          <a:ea typeface="Times New Roman"/>
                          <a:cs typeface="Times New Roman"/>
                        </a:rPr>
                        <a:t>Основная цель:</a:t>
                      </a:r>
                      <a:r>
                        <a:rPr lang="ru-RU" sz="1000" dirty="0">
                          <a:solidFill>
                            <a:srgbClr val="000000"/>
                          </a:solidFill>
                          <a:latin typeface="+mn-lt"/>
                          <a:ea typeface="Times New Roman"/>
                          <a:cs typeface="Times New Roman"/>
                        </a:rPr>
                        <a:t>  осмысленная коррекция обучающимися своих ошибок в самостоятельной работе и формирование умения правильно применять соответствующие способы действий.</a:t>
                      </a:r>
                      <a:endParaRPr lang="ru-RU" sz="1000" dirty="0">
                        <a:latin typeface="+mn-lt"/>
                        <a:ea typeface="Times New Roman"/>
                        <a:cs typeface="Times New Roman"/>
                      </a:endParaRPr>
                    </a:p>
                    <a:p>
                      <a:pPr algn="just">
                        <a:lnSpc>
                          <a:spcPct val="115000"/>
                        </a:lnSpc>
                        <a:spcAft>
                          <a:spcPts val="0"/>
                        </a:spcAft>
                      </a:pPr>
                      <a:r>
                        <a:rPr lang="ru-RU" sz="1000" i="1" dirty="0">
                          <a:solidFill>
                            <a:srgbClr val="000000"/>
                          </a:solidFill>
                          <a:latin typeface="+mn-lt"/>
                          <a:ea typeface="Times New Roman"/>
                          <a:cs typeface="Times New Roman"/>
                        </a:rPr>
                        <a:t>Для реализации</a:t>
                      </a:r>
                      <a:r>
                        <a:rPr lang="ru-RU" sz="1000" dirty="0">
                          <a:solidFill>
                            <a:srgbClr val="000000"/>
                          </a:solidFill>
                          <a:latin typeface="+mn-lt"/>
                          <a:ea typeface="Times New Roman"/>
                          <a:cs typeface="Times New Roman"/>
                        </a:rPr>
                        <a:t> этой цели каждый обучающийся, у которого были затруднения в самостоятельной работе, должен:</a:t>
                      </a:r>
                      <a:endParaRPr lang="ru-RU" sz="1000"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1000" dirty="0">
                          <a:solidFill>
                            <a:srgbClr val="000000"/>
                          </a:solidFill>
                          <a:latin typeface="+mn-lt"/>
                          <a:ea typeface="Times New Roman"/>
                          <a:cs typeface="Times New Roman"/>
                        </a:rPr>
                        <a:t>самостоятельно (случай 1) исправить свои ошибки выбранным методом на основе применения выбранных средств, а в случае затруднения (случай 2) - с помощью предложенного эталона для самопроверки;</a:t>
                      </a:r>
                      <a:endParaRPr lang="ru-RU" sz="1000"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1000" dirty="0">
                          <a:solidFill>
                            <a:srgbClr val="000000"/>
                          </a:solidFill>
                          <a:latin typeface="+mn-lt"/>
                          <a:ea typeface="Times New Roman"/>
                          <a:cs typeface="Times New Roman"/>
                        </a:rPr>
                        <a:t>в первом случае - соотнести свои результаты исправления ошибок с эталоном для самопроверки;</a:t>
                      </a:r>
                      <a:endParaRPr lang="ru-RU" sz="1000"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1000" dirty="0">
                          <a:solidFill>
                            <a:srgbClr val="000000"/>
                          </a:solidFill>
                          <a:latin typeface="+mn-lt"/>
                          <a:ea typeface="Times New Roman"/>
                          <a:cs typeface="Times New Roman"/>
                        </a:rPr>
                        <a:t>далее в обоих случаях выбрать из предложенных или придумать самому задания на те способы действий (правила, алгоритмы и т.д.), в которых были допущены ошибки;</a:t>
                      </a:r>
                      <a:endParaRPr lang="ru-RU" sz="1000"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1000" dirty="0">
                          <a:solidFill>
                            <a:srgbClr val="000000"/>
                          </a:solidFill>
                          <a:latin typeface="+mn-lt"/>
                          <a:ea typeface="Times New Roman"/>
                          <a:cs typeface="Times New Roman"/>
                        </a:rPr>
                        <a:t>решить эти задания (часть из них может войти в домашнюю работу).</a:t>
                      </a:r>
                      <a:endParaRPr lang="ru-RU" sz="1000" dirty="0">
                        <a:latin typeface="+mn-lt"/>
                        <a:ea typeface="Times New Roman"/>
                        <a:cs typeface="Times New Roman"/>
                      </a:endParaRPr>
                    </a:p>
                    <a:p>
                      <a:pPr indent="21590" algn="just">
                        <a:lnSpc>
                          <a:spcPct val="115000"/>
                        </a:lnSpc>
                        <a:spcAft>
                          <a:spcPts val="0"/>
                        </a:spcAft>
                      </a:pPr>
                      <a:r>
                        <a:rPr lang="ru-RU" sz="1000" dirty="0">
                          <a:solidFill>
                            <a:srgbClr val="000000"/>
                          </a:solidFill>
                          <a:latin typeface="+mn-lt"/>
                          <a:ea typeface="Times New Roman"/>
                          <a:cs typeface="Times New Roman"/>
                        </a:rPr>
                        <a:t>Обучающиеся, не допустившие ошибок в самостоятельной работе, продолжают решать задания творческого уровня или выступают в качестве консультантов.</a:t>
                      </a:r>
                      <a:endParaRPr lang="ru-RU" sz="1000" dirty="0">
                        <a:latin typeface="+mn-lt"/>
                        <a:ea typeface="Times New Roman"/>
                        <a:cs typeface="Times New Roman"/>
                      </a:endParaRPr>
                    </a:p>
                  </a:txBody>
                  <a:tcPr marL="18932" marR="18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428595" y="214289"/>
          <a:ext cx="8215370" cy="6564465"/>
        </p:xfrm>
        <a:graphic>
          <a:graphicData uri="http://schemas.openxmlformats.org/drawingml/2006/table">
            <a:tbl>
              <a:tblPr/>
              <a:tblGrid>
                <a:gridCol w="4107685"/>
                <a:gridCol w="4107685"/>
              </a:tblGrid>
              <a:tr h="1876873">
                <a:tc>
                  <a:txBody>
                    <a:bodyPr/>
                    <a:lstStyle/>
                    <a:p>
                      <a:pPr algn="just">
                        <a:lnSpc>
                          <a:spcPct val="115000"/>
                        </a:lnSpc>
                        <a:spcAft>
                          <a:spcPts val="0"/>
                        </a:spcAft>
                      </a:pPr>
                      <a:r>
                        <a:rPr lang="ru-RU" sz="1200" b="1" dirty="0">
                          <a:solidFill>
                            <a:srgbClr val="000000"/>
                          </a:solidFill>
                          <a:latin typeface="+mn-lt"/>
                          <a:ea typeface="Times New Roman"/>
                          <a:cs typeface="Times New Roman"/>
                        </a:rPr>
                        <a:t>Этап обобщения затруднений во внешней </a:t>
                      </a:r>
                      <a:r>
                        <a:rPr lang="ru-RU" sz="1200" b="1" dirty="0" smtClean="0">
                          <a:solidFill>
                            <a:srgbClr val="000000"/>
                          </a:solidFill>
                          <a:latin typeface="+mn-lt"/>
                          <a:ea typeface="Times New Roman"/>
                          <a:cs typeface="Times New Roman"/>
                        </a:rPr>
                        <a:t>речи</a:t>
                      </a:r>
                      <a:endParaRPr lang="ru-RU" sz="1200" b="1" dirty="0">
                        <a:latin typeface="+mn-lt"/>
                        <a:ea typeface="Times New Roman"/>
                        <a:cs typeface="Times New Roman"/>
                      </a:endParaRPr>
                    </a:p>
                  </a:txBody>
                  <a:tcPr marL="11957" marR="11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800" i="1" dirty="0">
                          <a:solidFill>
                            <a:srgbClr val="000000"/>
                          </a:solidFill>
                          <a:latin typeface="+mn-lt"/>
                          <a:ea typeface="Times New Roman"/>
                          <a:cs typeface="Times New Roman"/>
                        </a:rPr>
                        <a:t>Основная цель:</a:t>
                      </a:r>
                      <a:r>
                        <a:rPr lang="ru-RU" sz="800" dirty="0">
                          <a:solidFill>
                            <a:srgbClr val="000000"/>
                          </a:solidFill>
                          <a:latin typeface="+mn-lt"/>
                          <a:ea typeface="Times New Roman"/>
                          <a:cs typeface="Times New Roman"/>
                        </a:rPr>
                        <a:t> закрепление способов действий, вызвавших затруднения.</a:t>
                      </a:r>
                      <a:endParaRPr lang="ru-RU" sz="800" dirty="0">
                        <a:latin typeface="+mn-lt"/>
                        <a:ea typeface="Times New Roman"/>
                        <a:cs typeface="Times New Roman"/>
                      </a:endParaRPr>
                    </a:p>
                    <a:p>
                      <a:pPr algn="just">
                        <a:lnSpc>
                          <a:spcPct val="115000"/>
                        </a:lnSpc>
                        <a:spcAft>
                          <a:spcPts val="0"/>
                        </a:spcAft>
                      </a:pPr>
                      <a:r>
                        <a:rPr lang="ru-RU" sz="800" i="1" dirty="0">
                          <a:solidFill>
                            <a:srgbClr val="000000"/>
                          </a:solidFill>
                          <a:latin typeface="+mn-lt"/>
                          <a:ea typeface="Times New Roman"/>
                          <a:cs typeface="Times New Roman"/>
                        </a:rPr>
                        <a:t>Для реализации этой цели:</a:t>
                      </a:r>
                      <a:endParaRPr lang="ru-RU" sz="800"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800" dirty="0">
                          <a:solidFill>
                            <a:srgbClr val="000000"/>
                          </a:solidFill>
                          <a:latin typeface="+mn-lt"/>
                          <a:ea typeface="Times New Roman"/>
                          <a:cs typeface="Times New Roman"/>
                        </a:rPr>
                        <a:t>организуется обсуждение типовых затруднений;</a:t>
                      </a:r>
                      <a:endParaRPr lang="ru-RU" sz="800"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800" dirty="0">
                          <a:solidFill>
                            <a:srgbClr val="000000"/>
                          </a:solidFill>
                          <a:latin typeface="+mn-lt"/>
                          <a:ea typeface="Times New Roman"/>
                          <a:cs typeface="Times New Roman"/>
                        </a:rPr>
                        <a:t>проговариваются формулировки способов действий, которые вызвали затруднения.</a:t>
                      </a:r>
                      <a:endParaRPr lang="ru-RU" sz="800" dirty="0">
                        <a:latin typeface="+mn-lt"/>
                        <a:ea typeface="Times New Roman"/>
                        <a:cs typeface="Times New Roman"/>
                      </a:endParaRPr>
                    </a:p>
                    <a:p>
                      <a:pPr indent="111760" algn="just">
                        <a:lnSpc>
                          <a:spcPct val="115000"/>
                        </a:lnSpc>
                        <a:spcAft>
                          <a:spcPts val="0"/>
                        </a:spcAft>
                      </a:pPr>
                      <a:r>
                        <a:rPr lang="ru-RU" sz="800" dirty="0">
                          <a:solidFill>
                            <a:srgbClr val="000000"/>
                          </a:solidFill>
                          <a:latin typeface="+mn-lt"/>
                          <a:ea typeface="Times New Roman"/>
                          <a:cs typeface="Times New Roman"/>
                        </a:rPr>
                        <a:t>Особое внимание здесь следует уделить тем обучающимся, у которых возникли затруднения, - лучше, чтобы именно они проговорили вслух правильные способы действий.</a:t>
                      </a:r>
                      <a:endParaRPr lang="ru-RU" sz="800" dirty="0">
                        <a:latin typeface="+mn-lt"/>
                        <a:ea typeface="Times New Roman"/>
                        <a:cs typeface="Times New Roman"/>
                      </a:endParaRPr>
                    </a:p>
                    <a:p>
                      <a:pPr indent="111760" algn="just">
                        <a:lnSpc>
                          <a:spcPct val="115000"/>
                        </a:lnSpc>
                        <a:spcAft>
                          <a:spcPts val="0"/>
                        </a:spcAft>
                      </a:pPr>
                      <a:r>
                        <a:rPr lang="ru-RU" sz="800" i="1" dirty="0">
                          <a:solidFill>
                            <a:srgbClr val="000000"/>
                          </a:solidFill>
                          <a:latin typeface="+mn-lt"/>
                          <a:ea typeface="Times New Roman"/>
                          <a:cs typeface="Times New Roman"/>
                        </a:rPr>
                        <a:t>Основная цель: </a:t>
                      </a:r>
                      <a:r>
                        <a:rPr lang="ru-RU" sz="800" dirty="0">
                          <a:solidFill>
                            <a:srgbClr val="000000"/>
                          </a:solidFill>
                          <a:latin typeface="+mn-lt"/>
                          <a:ea typeface="Times New Roman"/>
                          <a:cs typeface="Times New Roman"/>
                        </a:rPr>
                        <a:t> закрепление способов действий, вызвавших затруднения.</a:t>
                      </a:r>
                      <a:endParaRPr lang="ru-RU" sz="800" dirty="0">
                        <a:latin typeface="+mn-lt"/>
                        <a:ea typeface="Times New Roman"/>
                        <a:cs typeface="Times New Roman"/>
                      </a:endParaRPr>
                    </a:p>
                    <a:p>
                      <a:pPr indent="111760" algn="just">
                        <a:lnSpc>
                          <a:spcPct val="115000"/>
                        </a:lnSpc>
                        <a:spcAft>
                          <a:spcPts val="0"/>
                        </a:spcAft>
                      </a:pPr>
                      <a:r>
                        <a:rPr lang="ru-RU" sz="800" i="1" dirty="0">
                          <a:solidFill>
                            <a:srgbClr val="000000"/>
                          </a:solidFill>
                          <a:latin typeface="+mn-lt"/>
                          <a:ea typeface="Times New Roman"/>
                          <a:cs typeface="Times New Roman"/>
                        </a:rPr>
                        <a:t>Для реализации этой цели:</a:t>
                      </a:r>
                      <a:endParaRPr lang="ru-RU" sz="800"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800" dirty="0">
                          <a:solidFill>
                            <a:srgbClr val="000000"/>
                          </a:solidFill>
                          <a:latin typeface="+mn-lt"/>
                          <a:ea typeface="Times New Roman"/>
                          <a:cs typeface="Times New Roman"/>
                        </a:rPr>
                        <a:t>организуется обсуждение типовых затруднений;</a:t>
                      </a:r>
                      <a:endParaRPr lang="ru-RU" sz="800"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800" dirty="0">
                          <a:solidFill>
                            <a:srgbClr val="000000"/>
                          </a:solidFill>
                          <a:latin typeface="+mn-lt"/>
                          <a:ea typeface="Times New Roman"/>
                          <a:cs typeface="Times New Roman"/>
                        </a:rPr>
                        <a:t>проговариваются формулировки способов действий, которые вызвали затруднения.</a:t>
                      </a:r>
                      <a:endParaRPr lang="ru-RU" sz="800" dirty="0">
                        <a:latin typeface="+mn-lt"/>
                        <a:ea typeface="Times New Roman"/>
                        <a:cs typeface="Times New Roman"/>
                      </a:endParaRPr>
                    </a:p>
                    <a:p>
                      <a:pPr indent="111760" algn="just">
                        <a:lnSpc>
                          <a:spcPct val="115000"/>
                        </a:lnSpc>
                        <a:spcAft>
                          <a:spcPts val="0"/>
                        </a:spcAft>
                      </a:pPr>
                      <a:r>
                        <a:rPr lang="ru-RU" sz="800" dirty="0">
                          <a:solidFill>
                            <a:srgbClr val="000000"/>
                          </a:solidFill>
                          <a:latin typeface="+mn-lt"/>
                          <a:ea typeface="Times New Roman"/>
                          <a:cs typeface="Times New Roman"/>
                        </a:rPr>
                        <a:t>Особое внимание здесь следует уделить тем обучающимся, у которых возникли затруднения, - лучше, чтобы именно они проговорили вслух правильные способы действий.</a:t>
                      </a:r>
                      <a:endParaRPr lang="ru-RU" sz="800" dirty="0">
                        <a:latin typeface="+mn-lt"/>
                        <a:ea typeface="Times New Roman"/>
                        <a:cs typeface="Times New Roman"/>
                      </a:endParaRPr>
                    </a:p>
                  </a:txBody>
                  <a:tcPr marL="11957" marR="11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9702">
                <a:tc>
                  <a:txBody>
                    <a:bodyPr/>
                    <a:lstStyle/>
                    <a:p>
                      <a:pPr algn="just">
                        <a:lnSpc>
                          <a:spcPct val="115000"/>
                        </a:lnSpc>
                        <a:spcAft>
                          <a:spcPts val="0"/>
                        </a:spcAft>
                      </a:pPr>
                      <a:r>
                        <a:rPr lang="ru-RU" sz="1200" b="1" dirty="0">
                          <a:solidFill>
                            <a:srgbClr val="000000"/>
                          </a:solidFill>
                          <a:latin typeface="+mn-lt"/>
                          <a:ea typeface="Times New Roman"/>
                          <a:cs typeface="Times New Roman"/>
                        </a:rPr>
                        <a:t>Этап самостоятельной работы с самопроверкой по </a:t>
                      </a:r>
                      <a:r>
                        <a:rPr lang="ru-RU" sz="1200" b="1" dirty="0" smtClean="0">
                          <a:solidFill>
                            <a:srgbClr val="000000"/>
                          </a:solidFill>
                          <a:latin typeface="+mn-lt"/>
                          <a:ea typeface="Times New Roman"/>
                          <a:cs typeface="Times New Roman"/>
                        </a:rPr>
                        <a:t>эталону</a:t>
                      </a:r>
                      <a:endParaRPr lang="ru-RU" sz="1200" b="1" dirty="0">
                        <a:latin typeface="+mn-lt"/>
                        <a:ea typeface="Times New Roman"/>
                        <a:cs typeface="Times New Roman"/>
                      </a:endParaRPr>
                    </a:p>
                  </a:txBody>
                  <a:tcPr marL="11957" marR="11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800" i="1" dirty="0">
                          <a:solidFill>
                            <a:srgbClr val="000000"/>
                          </a:solidFill>
                          <a:latin typeface="+mn-lt"/>
                          <a:ea typeface="Times New Roman"/>
                          <a:cs typeface="Times New Roman"/>
                        </a:rPr>
                        <a:t>Основная цель:</a:t>
                      </a:r>
                      <a:r>
                        <a:rPr lang="ru-RU" sz="800" dirty="0">
                          <a:solidFill>
                            <a:srgbClr val="000000"/>
                          </a:solidFill>
                          <a:latin typeface="+mn-lt"/>
                          <a:ea typeface="Times New Roman"/>
                          <a:cs typeface="Times New Roman"/>
                        </a:rPr>
                        <a:t>  </a:t>
                      </a:r>
                      <a:r>
                        <a:rPr lang="ru-RU" sz="800" dirty="0" err="1">
                          <a:solidFill>
                            <a:srgbClr val="000000"/>
                          </a:solidFill>
                          <a:latin typeface="+mn-lt"/>
                          <a:ea typeface="Times New Roman"/>
                          <a:cs typeface="Times New Roman"/>
                        </a:rPr>
                        <a:t>интериоризация</a:t>
                      </a:r>
                      <a:r>
                        <a:rPr lang="ru-RU" sz="800" dirty="0">
                          <a:solidFill>
                            <a:srgbClr val="000000"/>
                          </a:solidFill>
                          <a:latin typeface="+mn-lt"/>
                          <a:ea typeface="Times New Roman"/>
                          <a:cs typeface="Times New Roman"/>
                        </a:rPr>
                        <a:t> способов действий, вызвавших затруднения, самопроверка их усвоения индивидуальная рефлексия достижения цели и создание (по возможности) ситуации успеха.</a:t>
                      </a:r>
                      <a:endParaRPr lang="ru-RU" sz="800" dirty="0">
                        <a:latin typeface="+mn-lt"/>
                        <a:ea typeface="Times New Roman"/>
                        <a:cs typeface="Times New Roman"/>
                      </a:endParaRPr>
                    </a:p>
                    <a:p>
                      <a:pPr algn="just">
                        <a:lnSpc>
                          <a:spcPct val="115000"/>
                        </a:lnSpc>
                        <a:spcAft>
                          <a:spcPts val="0"/>
                        </a:spcAft>
                      </a:pPr>
                      <a:r>
                        <a:rPr lang="ru-RU" sz="800" i="1" dirty="0">
                          <a:solidFill>
                            <a:srgbClr val="000000"/>
                          </a:solidFill>
                          <a:latin typeface="+mn-lt"/>
                          <a:ea typeface="Times New Roman"/>
                          <a:cs typeface="Times New Roman"/>
                        </a:rPr>
                        <a:t>Для реализации этой цели</a:t>
                      </a:r>
                      <a:r>
                        <a:rPr lang="ru-RU" sz="800" dirty="0">
                          <a:solidFill>
                            <a:srgbClr val="000000"/>
                          </a:solidFill>
                          <a:latin typeface="+mn-lt"/>
                          <a:ea typeface="Times New Roman"/>
                          <a:cs typeface="Times New Roman"/>
                        </a:rPr>
                        <a:t> обучающиеся, допустившие ошибки:</a:t>
                      </a:r>
                      <a:endParaRPr lang="ru-RU" sz="800"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800" dirty="0">
                          <a:solidFill>
                            <a:srgbClr val="000000"/>
                          </a:solidFill>
                          <a:latin typeface="+mn-lt"/>
                          <a:ea typeface="Times New Roman"/>
                          <a:cs typeface="Times New Roman"/>
                        </a:rPr>
                        <a:t>выполняют самостоятельную работу, аналогичную первой, при этом берут только те задания, в которых были допущены ошибки;</a:t>
                      </a:r>
                      <a:endParaRPr lang="ru-RU" sz="800"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800" dirty="0">
                          <a:solidFill>
                            <a:srgbClr val="000000"/>
                          </a:solidFill>
                          <a:latin typeface="+mn-lt"/>
                          <a:ea typeface="Times New Roman"/>
                          <a:cs typeface="Times New Roman"/>
                        </a:rPr>
                        <a:t>проводят самопроверку своих работ по эталону для самопроверки и фиксируют </a:t>
                      </a:r>
                      <a:r>
                        <a:rPr lang="ru-RU" sz="800" dirty="0" err="1">
                          <a:solidFill>
                            <a:srgbClr val="000000"/>
                          </a:solidFill>
                          <a:latin typeface="+mn-lt"/>
                          <a:ea typeface="Times New Roman"/>
                          <a:cs typeface="Times New Roman"/>
                        </a:rPr>
                        <a:t>знаково</a:t>
                      </a:r>
                      <a:r>
                        <a:rPr lang="ru-RU" sz="800" dirty="0">
                          <a:solidFill>
                            <a:srgbClr val="000000"/>
                          </a:solidFill>
                          <a:latin typeface="+mn-lt"/>
                          <a:ea typeface="Times New Roman"/>
                          <a:cs typeface="Times New Roman"/>
                        </a:rPr>
                        <a:t> результаты;</a:t>
                      </a:r>
                      <a:endParaRPr lang="ru-RU" sz="800"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800" dirty="0">
                          <a:solidFill>
                            <a:srgbClr val="000000"/>
                          </a:solidFill>
                          <a:latin typeface="+mn-lt"/>
                          <a:ea typeface="Times New Roman"/>
                          <a:cs typeface="Times New Roman"/>
                        </a:rPr>
                        <a:t>фиксируют преодоление возникшего ранее затруднения.</a:t>
                      </a:r>
                      <a:endParaRPr lang="ru-RU" sz="800" dirty="0">
                        <a:latin typeface="+mn-lt"/>
                        <a:ea typeface="Times New Roman"/>
                        <a:cs typeface="Times New Roman"/>
                      </a:endParaRPr>
                    </a:p>
                    <a:p>
                      <a:pPr algn="just">
                        <a:lnSpc>
                          <a:spcPct val="115000"/>
                        </a:lnSpc>
                        <a:spcAft>
                          <a:spcPts val="0"/>
                        </a:spcAft>
                      </a:pPr>
                      <a:r>
                        <a:rPr lang="ru-RU" sz="800" dirty="0">
                          <a:solidFill>
                            <a:srgbClr val="000000"/>
                          </a:solidFill>
                          <a:latin typeface="+mn-lt"/>
                          <a:ea typeface="Times New Roman"/>
                          <a:cs typeface="Times New Roman"/>
                        </a:rPr>
                        <a:t>         В это время обучающиеся, не допустившие ошибки в контрольной работе, выполняют самопроверку дополнительных заданий творческого уровня по предложенному образцу.</a:t>
                      </a:r>
                      <a:endParaRPr lang="ru-RU" sz="800" dirty="0">
                        <a:latin typeface="+mn-lt"/>
                        <a:ea typeface="Times New Roman"/>
                        <a:cs typeface="Times New Roman"/>
                      </a:endParaRPr>
                    </a:p>
                  </a:txBody>
                  <a:tcPr marL="11957" marR="11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8188">
                <a:tc>
                  <a:txBody>
                    <a:bodyPr/>
                    <a:lstStyle/>
                    <a:p>
                      <a:pPr>
                        <a:lnSpc>
                          <a:spcPct val="115000"/>
                        </a:lnSpc>
                        <a:spcAft>
                          <a:spcPts val="0"/>
                        </a:spcAft>
                      </a:pPr>
                      <a:r>
                        <a:rPr lang="ru-RU" sz="800" dirty="0">
                          <a:solidFill>
                            <a:srgbClr val="000000"/>
                          </a:solidFill>
                          <a:latin typeface="+mn-lt"/>
                          <a:ea typeface="Times New Roman"/>
                          <a:cs typeface="Times New Roman"/>
                        </a:rPr>
                        <a:t> </a:t>
                      </a:r>
                      <a:r>
                        <a:rPr lang="ru-RU" sz="1200" b="1" dirty="0">
                          <a:solidFill>
                            <a:srgbClr val="000000"/>
                          </a:solidFill>
                          <a:latin typeface="+mn-lt"/>
                          <a:ea typeface="Times New Roman"/>
                          <a:cs typeface="Times New Roman"/>
                        </a:rPr>
                        <a:t>Этап включения в систему знаний и </a:t>
                      </a:r>
                      <a:r>
                        <a:rPr lang="ru-RU" sz="1200" b="1" dirty="0" smtClean="0">
                          <a:solidFill>
                            <a:srgbClr val="000000"/>
                          </a:solidFill>
                          <a:latin typeface="+mn-lt"/>
                          <a:ea typeface="Times New Roman"/>
                          <a:cs typeface="Times New Roman"/>
                        </a:rPr>
                        <a:t>повторения</a:t>
                      </a:r>
                      <a:endParaRPr lang="ru-RU" sz="1200" b="1" dirty="0">
                        <a:latin typeface="+mn-lt"/>
                        <a:ea typeface="Times New Roman"/>
                        <a:cs typeface="Times New Roman"/>
                      </a:endParaRPr>
                    </a:p>
                  </a:txBody>
                  <a:tcPr marL="11957" marR="11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800" i="1" dirty="0">
                          <a:solidFill>
                            <a:srgbClr val="000000"/>
                          </a:solidFill>
                          <a:latin typeface="+mn-lt"/>
                          <a:ea typeface="Times New Roman"/>
                          <a:cs typeface="Times New Roman"/>
                        </a:rPr>
                        <a:t>Основная цель:</a:t>
                      </a:r>
                      <a:r>
                        <a:rPr lang="ru-RU" sz="800" dirty="0">
                          <a:solidFill>
                            <a:srgbClr val="000000"/>
                          </a:solidFill>
                          <a:latin typeface="+mn-lt"/>
                          <a:ea typeface="Times New Roman"/>
                          <a:cs typeface="Times New Roman"/>
                        </a:rPr>
                        <a:t>  применение способов действий, вызвавших затруднения, повторение и закрепление ранее изученного и подготовка к изучению следующих разделов курса.</a:t>
                      </a:r>
                      <a:endParaRPr lang="ru-RU" sz="800" dirty="0">
                        <a:latin typeface="+mn-lt"/>
                        <a:ea typeface="Times New Roman"/>
                        <a:cs typeface="Times New Roman"/>
                      </a:endParaRPr>
                    </a:p>
                    <a:p>
                      <a:pPr algn="just">
                        <a:lnSpc>
                          <a:spcPct val="115000"/>
                        </a:lnSpc>
                        <a:spcAft>
                          <a:spcPts val="0"/>
                        </a:spcAft>
                      </a:pPr>
                      <a:r>
                        <a:rPr lang="ru-RU" sz="800" i="1" dirty="0">
                          <a:solidFill>
                            <a:srgbClr val="000000"/>
                          </a:solidFill>
                          <a:latin typeface="+mn-lt"/>
                          <a:ea typeface="Times New Roman"/>
                          <a:cs typeface="Times New Roman"/>
                        </a:rPr>
                        <a:t>Для этого обучающиеся</a:t>
                      </a:r>
                      <a:r>
                        <a:rPr lang="ru-RU" sz="800" dirty="0">
                          <a:solidFill>
                            <a:srgbClr val="000000"/>
                          </a:solidFill>
                          <a:latin typeface="+mn-lt"/>
                          <a:ea typeface="Times New Roman"/>
                          <a:cs typeface="Times New Roman"/>
                        </a:rPr>
                        <a:t> при положительном результате предыдущего этапа:</a:t>
                      </a:r>
                      <a:endParaRPr lang="ru-RU" sz="800"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800" dirty="0">
                          <a:solidFill>
                            <a:srgbClr val="000000"/>
                          </a:solidFill>
                          <a:latin typeface="+mn-lt"/>
                          <a:ea typeface="Times New Roman"/>
                          <a:cs typeface="Times New Roman"/>
                        </a:rPr>
                        <a:t>выполняют задания, в которых рассматриваемые способы действий связываются с ранее изученными и между собой;</a:t>
                      </a:r>
                      <a:endParaRPr lang="ru-RU" sz="800"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800" dirty="0">
                          <a:solidFill>
                            <a:srgbClr val="000000"/>
                          </a:solidFill>
                          <a:latin typeface="+mn-lt"/>
                          <a:ea typeface="Times New Roman"/>
                          <a:cs typeface="Times New Roman"/>
                        </a:rPr>
                        <a:t>выполняют задания на подготовку к изучению следующих тем.</a:t>
                      </a:r>
                      <a:endParaRPr lang="ru-RU" sz="800" dirty="0">
                        <a:latin typeface="+mn-lt"/>
                        <a:ea typeface="Times New Roman"/>
                        <a:cs typeface="Times New Roman"/>
                      </a:endParaRPr>
                    </a:p>
                    <a:p>
                      <a:pPr algn="just">
                        <a:lnSpc>
                          <a:spcPct val="115000"/>
                        </a:lnSpc>
                        <a:spcAft>
                          <a:spcPts val="0"/>
                        </a:spcAft>
                      </a:pPr>
                      <a:r>
                        <a:rPr lang="ru-RU" sz="800" dirty="0">
                          <a:solidFill>
                            <a:srgbClr val="000000"/>
                          </a:solidFill>
                          <a:latin typeface="+mn-lt"/>
                          <a:ea typeface="Times New Roman"/>
                          <a:cs typeface="Times New Roman"/>
                        </a:rPr>
                        <a:t>       При отрицательном результате обучающиеся повторяют предыдущий этап для другого варианта.</a:t>
                      </a:r>
                      <a:endParaRPr lang="ru-RU" sz="800" dirty="0">
                        <a:latin typeface="+mn-lt"/>
                        <a:ea typeface="Times New Roman"/>
                        <a:cs typeface="Times New Roman"/>
                      </a:endParaRPr>
                    </a:p>
                  </a:txBody>
                  <a:tcPr marL="11957" marR="11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9702">
                <a:tc>
                  <a:txBody>
                    <a:bodyPr/>
                    <a:lstStyle/>
                    <a:p>
                      <a:pPr>
                        <a:lnSpc>
                          <a:spcPct val="115000"/>
                        </a:lnSpc>
                        <a:spcAft>
                          <a:spcPts val="0"/>
                        </a:spcAft>
                      </a:pPr>
                      <a:r>
                        <a:rPr lang="ru-RU" sz="1200" b="1" dirty="0">
                          <a:solidFill>
                            <a:srgbClr val="000000"/>
                          </a:solidFill>
                          <a:latin typeface="+mn-lt"/>
                          <a:ea typeface="Times New Roman"/>
                          <a:cs typeface="Times New Roman"/>
                        </a:rPr>
                        <a:t> Этап рефлексии  фиксирования и преодоления затруднений в собственных учебных </a:t>
                      </a:r>
                      <a:r>
                        <a:rPr lang="ru-RU" sz="1200" b="1" dirty="0" smtClean="0">
                          <a:solidFill>
                            <a:srgbClr val="000000"/>
                          </a:solidFill>
                          <a:latin typeface="+mn-lt"/>
                          <a:ea typeface="Times New Roman"/>
                          <a:cs typeface="Times New Roman"/>
                        </a:rPr>
                        <a:t>действиях</a:t>
                      </a:r>
                      <a:endParaRPr lang="ru-RU" sz="1200" b="1" dirty="0">
                        <a:latin typeface="+mn-lt"/>
                        <a:ea typeface="Times New Roman"/>
                        <a:cs typeface="Times New Roman"/>
                      </a:endParaRPr>
                    </a:p>
                  </a:txBody>
                  <a:tcPr marL="11957" marR="11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800" i="1" dirty="0">
                          <a:solidFill>
                            <a:srgbClr val="000000"/>
                          </a:solidFill>
                          <a:latin typeface="+mn-lt"/>
                          <a:ea typeface="Times New Roman"/>
                          <a:cs typeface="Times New Roman"/>
                        </a:rPr>
                        <a:t>Основная цель:</a:t>
                      </a:r>
                      <a:r>
                        <a:rPr lang="ru-RU" sz="800" dirty="0">
                          <a:solidFill>
                            <a:srgbClr val="000000"/>
                          </a:solidFill>
                          <a:latin typeface="+mn-lt"/>
                          <a:ea typeface="Times New Roman"/>
                          <a:cs typeface="Times New Roman"/>
                        </a:rPr>
                        <a:t>  осознание обучающимися метода преодоления затруднений и самооценка ими результатов своей коррекционной (а в случае, если ошибок не было, самостоятельной} деятельности.</a:t>
                      </a:r>
                      <a:endParaRPr lang="ru-RU" sz="800" dirty="0">
                        <a:latin typeface="+mn-lt"/>
                        <a:ea typeface="Times New Roman"/>
                        <a:cs typeface="Times New Roman"/>
                      </a:endParaRPr>
                    </a:p>
                    <a:p>
                      <a:pPr algn="just">
                        <a:lnSpc>
                          <a:spcPct val="115000"/>
                        </a:lnSpc>
                        <a:spcAft>
                          <a:spcPts val="0"/>
                        </a:spcAft>
                      </a:pPr>
                      <a:r>
                        <a:rPr lang="ru-RU" sz="800" i="1" dirty="0">
                          <a:solidFill>
                            <a:srgbClr val="000000"/>
                          </a:solidFill>
                          <a:latin typeface="+mn-lt"/>
                          <a:ea typeface="Times New Roman"/>
                          <a:cs typeface="Times New Roman"/>
                        </a:rPr>
                        <a:t>Для реализации этой цели обучающиеся:</a:t>
                      </a:r>
                      <a:endParaRPr lang="ru-RU" sz="800" dirty="0">
                        <a:latin typeface="+mn-lt"/>
                        <a:ea typeface="Times New Roman"/>
                        <a:cs typeface="Times New Roman"/>
                      </a:endParaRPr>
                    </a:p>
                    <a:p>
                      <a:pPr marL="342900" lvl="0" indent="-342900" algn="just">
                        <a:lnSpc>
                          <a:spcPct val="115000"/>
                        </a:lnSpc>
                        <a:spcAft>
                          <a:spcPts val="0"/>
                        </a:spcAft>
                        <a:buSzPts val="1000"/>
                        <a:buFont typeface="Symbol"/>
                        <a:buChar char=""/>
                        <a:tabLst>
                          <a:tab pos="111760" algn="l"/>
                        </a:tabLst>
                      </a:pPr>
                      <a:r>
                        <a:rPr lang="ru-RU" sz="800" dirty="0">
                          <a:solidFill>
                            <a:srgbClr val="000000"/>
                          </a:solidFill>
                          <a:latin typeface="+mn-lt"/>
                          <a:ea typeface="Times New Roman"/>
                          <a:cs typeface="Times New Roman"/>
                        </a:rPr>
                        <a:t>уточняют алгоритм исправления ошибок;</a:t>
                      </a:r>
                      <a:endParaRPr lang="ru-RU" sz="800" dirty="0">
                        <a:latin typeface="+mn-lt"/>
                        <a:ea typeface="Times New Roman"/>
                        <a:cs typeface="Times New Roman"/>
                      </a:endParaRPr>
                    </a:p>
                    <a:p>
                      <a:pPr marL="342900" lvl="0" indent="-342900" algn="just">
                        <a:lnSpc>
                          <a:spcPct val="115000"/>
                        </a:lnSpc>
                        <a:spcAft>
                          <a:spcPts val="0"/>
                        </a:spcAft>
                        <a:buSzPts val="1000"/>
                        <a:buFont typeface="Symbol"/>
                        <a:buChar char=""/>
                        <a:tabLst>
                          <a:tab pos="111760" algn="l"/>
                        </a:tabLst>
                      </a:pPr>
                      <a:r>
                        <a:rPr lang="ru-RU" sz="800" dirty="0">
                          <a:solidFill>
                            <a:srgbClr val="000000"/>
                          </a:solidFill>
                          <a:latin typeface="+mn-lt"/>
                          <a:ea typeface="Times New Roman"/>
                          <a:cs typeface="Times New Roman"/>
                        </a:rPr>
                        <a:t>называют способы действий, вызвавшие затруднение;</a:t>
                      </a:r>
                      <a:endParaRPr lang="ru-RU" sz="800" dirty="0">
                        <a:latin typeface="+mn-lt"/>
                        <a:ea typeface="Times New Roman"/>
                        <a:cs typeface="Times New Roman"/>
                      </a:endParaRPr>
                    </a:p>
                    <a:p>
                      <a:pPr marL="342900" lvl="0" indent="-342900" algn="just">
                        <a:lnSpc>
                          <a:spcPct val="115000"/>
                        </a:lnSpc>
                        <a:spcAft>
                          <a:spcPts val="0"/>
                        </a:spcAft>
                        <a:buSzPts val="1000"/>
                        <a:buFont typeface="Symbol"/>
                        <a:buChar char=""/>
                        <a:tabLst>
                          <a:tab pos="111760" algn="l"/>
                        </a:tabLst>
                      </a:pPr>
                      <a:r>
                        <a:rPr lang="ru-RU" sz="800" dirty="0">
                          <a:solidFill>
                            <a:srgbClr val="000000"/>
                          </a:solidFill>
                          <a:latin typeface="+mn-lt"/>
                          <a:ea typeface="Times New Roman"/>
                          <a:cs typeface="Times New Roman"/>
                        </a:rPr>
                        <a:t>фиксируют степень соответствия поставленной цели и результатов деятельности;</a:t>
                      </a:r>
                      <a:endParaRPr lang="ru-RU" sz="800" dirty="0">
                        <a:latin typeface="+mn-lt"/>
                        <a:ea typeface="Times New Roman"/>
                        <a:cs typeface="Times New Roman"/>
                      </a:endParaRPr>
                    </a:p>
                    <a:p>
                      <a:pPr marL="342900" lvl="0" indent="-342900" algn="just">
                        <a:lnSpc>
                          <a:spcPct val="115000"/>
                        </a:lnSpc>
                        <a:spcAft>
                          <a:spcPts val="0"/>
                        </a:spcAft>
                        <a:buSzPts val="1000"/>
                        <a:buFont typeface="Symbol"/>
                        <a:buChar char=""/>
                        <a:tabLst>
                          <a:tab pos="111760" algn="l"/>
                        </a:tabLst>
                      </a:pPr>
                      <a:r>
                        <a:rPr lang="ru-RU" sz="800" dirty="0">
                          <a:solidFill>
                            <a:srgbClr val="000000"/>
                          </a:solidFill>
                          <a:latin typeface="+mn-lt"/>
                          <a:ea typeface="Times New Roman"/>
                          <a:cs typeface="Times New Roman"/>
                        </a:rPr>
                        <a:t>оценивают собственную деятельность на уроке;</a:t>
                      </a:r>
                      <a:endParaRPr lang="ru-RU" sz="800" dirty="0">
                        <a:latin typeface="+mn-lt"/>
                        <a:ea typeface="Times New Roman"/>
                        <a:cs typeface="Times New Roman"/>
                      </a:endParaRPr>
                    </a:p>
                    <a:p>
                      <a:pPr marL="342900" lvl="0" indent="-342900" algn="just">
                        <a:lnSpc>
                          <a:spcPct val="115000"/>
                        </a:lnSpc>
                        <a:spcAft>
                          <a:spcPts val="0"/>
                        </a:spcAft>
                        <a:buSzPts val="1000"/>
                        <a:buFont typeface="Symbol"/>
                        <a:buChar char=""/>
                        <a:tabLst>
                          <a:tab pos="111760" algn="l"/>
                        </a:tabLst>
                      </a:pPr>
                      <a:r>
                        <a:rPr lang="ru-RU" sz="800" dirty="0">
                          <a:solidFill>
                            <a:srgbClr val="000000"/>
                          </a:solidFill>
                          <a:latin typeface="+mn-lt"/>
                          <a:ea typeface="Times New Roman"/>
                          <a:cs typeface="Times New Roman"/>
                        </a:rPr>
                        <a:t>намечают цели последующей деятельности;</a:t>
                      </a:r>
                      <a:endParaRPr lang="ru-RU" sz="800" dirty="0">
                        <a:latin typeface="+mn-lt"/>
                        <a:ea typeface="Times New Roman"/>
                        <a:cs typeface="Times New Roman"/>
                      </a:endParaRPr>
                    </a:p>
                    <a:p>
                      <a:pPr marL="342900" lvl="0" indent="-342900" algn="just">
                        <a:lnSpc>
                          <a:spcPct val="115000"/>
                        </a:lnSpc>
                        <a:spcAft>
                          <a:spcPts val="0"/>
                        </a:spcAft>
                        <a:buSzPts val="1000"/>
                        <a:buFont typeface="Symbol"/>
                        <a:buChar char=""/>
                        <a:tabLst>
                          <a:tab pos="111760" algn="l"/>
                        </a:tabLst>
                      </a:pPr>
                      <a:r>
                        <a:rPr lang="ru-RU" sz="800" dirty="0">
                          <a:solidFill>
                            <a:srgbClr val="000000"/>
                          </a:solidFill>
                          <a:latin typeface="+mn-lt"/>
                          <a:ea typeface="Times New Roman"/>
                          <a:cs typeface="Times New Roman"/>
                        </a:rPr>
                        <a:t>в соответствии с результатами деятельности на уроке согласовывают домашнее задание (с элементами выбора, творчества).</a:t>
                      </a:r>
                      <a:endParaRPr lang="ru-RU" sz="800" dirty="0">
                        <a:latin typeface="+mn-lt"/>
                        <a:ea typeface="Times New Roman"/>
                        <a:cs typeface="Times New Roman"/>
                      </a:endParaRPr>
                    </a:p>
                  </a:txBody>
                  <a:tcPr marL="11957" marR="11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
          <p:cNvSpPr>
            <a:spLocks noChangeArrowheads="1"/>
          </p:cNvSpPr>
          <p:nvPr/>
        </p:nvSpPr>
        <p:spPr bwMode="auto">
          <a:xfrm>
            <a:off x="1928794" y="0"/>
            <a:ext cx="5500726"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Урок развивающего контроля</a:t>
            </a:r>
            <a:endParaRPr kumimoji="0" lang="ru-RU" sz="1800" b="0" i="0" u="none" strike="noStrike" cap="none" normalizeH="0" baseline="0" dirty="0" smtClean="0">
              <a:ln>
                <a:noFill/>
              </a:ln>
              <a:solidFill>
                <a:srgbClr val="FF0000"/>
              </a:solidFill>
              <a:effectLst/>
              <a:latin typeface="Arial" pitchFamily="34" charset="0"/>
            </a:endParaRPr>
          </a:p>
        </p:txBody>
      </p:sp>
      <p:graphicFrame>
        <p:nvGraphicFramePr>
          <p:cNvPr id="3" name="Таблица 2"/>
          <p:cNvGraphicFramePr>
            <a:graphicFrameLocks noGrp="1"/>
          </p:cNvGraphicFramePr>
          <p:nvPr/>
        </p:nvGraphicFramePr>
        <p:xfrm>
          <a:off x="642905" y="428605"/>
          <a:ext cx="8001060" cy="6286543"/>
        </p:xfrm>
        <a:graphic>
          <a:graphicData uri="http://schemas.openxmlformats.org/drawingml/2006/table">
            <a:tbl>
              <a:tblPr/>
              <a:tblGrid>
                <a:gridCol w="4000530"/>
                <a:gridCol w="4000530"/>
              </a:tblGrid>
              <a:tr h="1826108">
                <a:tc>
                  <a:txBody>
                    <a:bodyPr/>
                    <a:lstStyle/>
                    <a:p>
                      <a:pPr algn="l">
                        <a:lnSpc>
                          <a:spcPct val="115000"/>
                        </a:lnSpc>
                        <a:spcAft>
                          <a:spcPts val="0"/>
                        </a:spcAft>
                      </a:pPr>
                      <a:r>
                        <a:rPr lang="ru-RU" sz="1200" b="1" dirty="0">
                          <a:solidFill>
                            <a:srgbClr val="000000"/>
                          </a:solidFill>
                          <a:latin typeface="+mn-lt"/>
                          <a:ea typeface="Times New Roman"/>
                          <a:cs typeface="Times New Roman"/>
                        </a:rPr>
                        <a:t>Этап мотивации (самоопределения) к контрольно-коррекционной </a:t>
                      </a:r>
                      <a:r>
                        <a:rPr lang="ru-RU" sz="1200" b="1" dirty="0" smtClean="0">
                          <a:solidFill>
                            <a:srgbClr val="000000"/>
                          </a:solidFill>
                          <a:latin typeface="+mn-lt"/>
                          <a:ea typeface="Times New Roman"/>
                          <a:cs typeface="Times New Roman"/>
                        </a:rPr>
                        <a:t>деятельности</a:t>
                      </a:r>
                      <a:endParaRPr lang="ru-RU" sz="1200" b="1" dirty="0">
                        <a:latin typeface="+mn-lt"/>
                        <a:ea typeface="Times New Roman"/>
                        <a:cs typeface="Times New Roman"/>
                      </a:endParaRPr>
                    </a:p>
                  </a:txBody>
                  <a:tcPr marL="9709" marR="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indent="90170" algn="just">
                        <a:lnSpc>
                          <a:spcPct val="115000"/>
                        </a:lnSpc>
                        <a:spcAft>
                          <a:spcPts val="0"/>
                        </a:spcAft>
                      </a:pPr>
                      <a:r>
                        <a:rPr lang="ru-RU" sz="800" i="1" dirty="0">
                          <a:solidFill>
                            <a:srgbClr val="000000"/>
                          </a:solidFill>
                          <a:latin typeface="+mn-lt"/>
                          <a:ea typeface="Times New Roman"/>
                          <a:cs typeface="Times New Roman"/>
                        </a:rPr>
                        <a:t>Основная  цель</a:t>
                      </a:r>
                      <a:r>
                        <a:rPr lang="ru-RU" sz="800" dirty="0">
                          <a:solidFill>
                            <a:srgbClr val="000000"/>
                          </a:solidFill>
                          <a:latin typeface="+mn-lt"/>
                          <a:ea typeface="Times New Roman"/>
                          <a:cs typeface="Times New Roman"/>
                        </a:rPr>
                        <a:t>: выработка на личностно значимом уровне внутренней готовности к реализации нормативных требований учебной деятельности, однако в данном случае речь идет о норме контрольно-коррекционной деятельности.</a:t>
                      </a:r>
                      <a:endParaRPr lang="ru-RU" sz="800" dirty="0">
                        <a:latin typeface="+mn-lt"/>
                        <a:ea typeface="Times New Roman"/>
                        <a:cs typeface="Times New Roman"/>
                      </a:endParaRPr>
                    </a:p>
                    <a:p>
                      <a:pPr marL="21590" indent="90170" algn="just">
                        <a:lnSpc>
                          <a:spcPct val="115000"/>
                        </a:lnSpc>
                        <a:spcAft>
                          <a:spcPts val="0"/>
                        </a:spcAft>
                      </a:pPr>
                      <a:r>
                        <a:rPr lang="ru-RU" sz="800" dirty="0">
                          <a:solidFill>
                            <a:srgbClr val="000000"/>
                          </a:solidFill>
                          <a:latin typeface="+mn-lt"/>
                          <a:ea typeface="Times New Roman"/>
                          <a:cs typeface="Times New Roman"/>
                        </a:rPr>
                        <a:t>Поэтому для реализации этой </a:t>
                      </a:r>
                      <a:r>
                        <a:rPr lang="ru-RU" sz="800" i="1" dirty="0">
                          <a:solidFill>
                            <a:srgbClr val="000000"/>
                          </a:solidFill>
                          <a:latin typeface="+mn-lt"/>
                          <a:ea typeface="Times New Roman"/>
                          <a:cs typeface="Times New Roman"/>
                        </a:rPr>
                        <a:t>цели </a:t>
                      </a:r>
                      <a:r>
                        <a:rPr lang="ru-RU" sz="800" dirty="0">
                          <a:solidFill>
                            <a:srgbClr val="000000"/>
                          </a:solidFill>
                          <a:latin typeface="+mn-lt"/>
                          <a:ea typeface="Times New Roman"/>
                          <a:cs typeface="Times New Roman"/>
                        </a:rPr>
                        <a:t>требуется:</a:t>
                      </a:r>
                      <a:endParaRPr lang="ru-RU" sz="800" dirty="0">
                        <a:latin typeface="+mn-lt"/>
                        <a:ea typeface="Times New Roman"/>
                        <a:cs typeface="Times New Roman"/>
                      </a:endParaRPr>
                    </a:p>
                    <a:p>
                      <a:pPr marL="342900" lvl="0" indent="-342900" algn="just">
                        <a:lnSpc>
                          <a:spcPct val="115000"/>
                        </a:lnSpc>
                        <a:spcAft>
                          <a:spcPts val="0"/>
                        </a:spcAft>
                        <a:buSzPts val="1000"/>
                        <a:buFont typeface="Symbol"/>
                        <a:buChar char=""/>
                        <a:tabLst>
                          <a:tab pos="201295" algn="l"/>
                        </a:tabLst>
                      </a:pPr>
                      <a:r>
                        <a:rPr lang="ru-RU" sz="800" dirty="0">
                          <a:solidFill>
                            <a:srgbClr val="000000"/>
                          </a:solidFill>
                          <a:latin typeface="+mn-lt"/>
                          <a:ea typeface="Times New Roman"/>
                          <a:cs typeface="Times New Roman"/>
                        </a:rPr>
                        <a:t>определить основную цель урока и создать условия для возникновения внутренней потребности включения в контрольно-коррекционную деятельность («хочу»);</a:t>
                      </a:r>
                      <a:endParaRPr lang="ru-RU" sz="800" dirty="0">
                        <a:latin typeface="+mn-lt"/>
                        <a:ea typeface="Times New Roman"/>
                        <a:cs typeface="Times New Roman"/>
                      </a:endParaRPr>
                    </a:p>
                    <a:p>
                      <a:pPr marL="342900" lvl="0" indent="-342900" algn="just">
                        <a:lnSpc>
                          <a:spcPct val="115000"/>
                        </a:lnSpc>
                        <a:spcAft>
                          <a:spcPts val="0"/>
                        </a:spcAft>
                        <a:buSzPts val="1000"/>
                        <a:buFont typeface="Symbol"/>
                        <a:buChar char=""/>
                        <a:tabLst>
                          <a:tab pos="201295" algn="l"/>
                        </a:tabLst>
                      </a:pPr>
                      <a:r>
                        <a:rPr lang="ru-RU" sz="800" dirty="0">
                          <a:solidFill>
                            <a:srgbClr val="000000"/>
                          </a:solidFill>
                          <a:latin typeface="+mn-lt"/>
                          <a:ea typeface="Times New Roman"/>
                          <a:cs typeface="Times New Roman"/>
                        </a:rPr>
                        <a:t>актуализировать требования к ученику со стороны </a:t>
                      </a:r>
                      <a:r>
                        <a:rPr lang="ru-RU" sz="800" dirty="0" err="1">
                          <a:solidFill>
                            <a:srgbClr val="000000"/>
                          </a:solidFill>
                          <a:latin typeface="+mn-lt"/>
                          <a:ea typeface="Times New Roman"/>
                          <a:cs typeface="Times New Roman"/>
                        </a:rPr>
                        <a:t>конрольно</a:t>
                      </a:r>
                      <a:r>
                        <a:rPr lang="ru-RU" sz="800" dirty="0">
                          <a:solidFill>
                            <a:srgbClr val="000000"/>
                          </a:solidFill>
                          <a:latin typeface="+mn-lt"/>
                          <a:ea typeface="Times New Roman"/>
                          <a:cs typeface="Times New Roman"/>
                        </a:rPr>
                        <a:t> - коррекционной деятельности («надо»);</a:t>
                      </a:r>
                      <a:endParaRPr lang="ru-RU" sz="800" dirty="0">
                        <a:latin typeface="+mn-lt"/>
                        <a:ea typeface="Times New Roman"/>
                        <a:cs typeface="Times New Roman"/>
                      </a:endParaRPr>
                    </a:p>
                    <a:p>
                      <a:pPr marL="342900" lvl="0" indent="-342900" algn="just">
                        <a:lnSpc>
                          <a:spcPct val="115000"/>
                        </a:lnSpc>
                        <a:spcAft>
                          <a:spcPts val="0"/>
                        </a:spcAft>
                        <a:buSzPts val="1000"/>
                        <a:buFont typeface="Symbol"/>
                        <a:buChar char=""/>
                        <a:tabLst>
                          <a:tab pos="201295" algn="l"/>
                        </a:tabLst>
                      </a:pPr>
                      <a:r>
                        <a:rPr lang="ru-RU" sz="800" dirty="0">
                          <a:solidFill>
                            <a:srgbClr val="000000"/>
                          </a:solidFill>
                          <a:latin typeface="+mn-lt"/>
                          <a:ea typeface="Times New Roman"/>
                          <a:cs typeface="Times New Roman"/>
                        </a:rPr>
                        <a:t>исходя из решенных ранее задач, установить тематические рамки и создать ориентировочную основу контрольно-коррекционных действий («могу»);</a:t>
                      </a:r>
                      <a:endParaRPr lang="ru-RU" sz="800" dirty="0">
                        <a:latin typeface="+mn-lt"/>
                        <a:ea typeface="Times New Roman"/>
                        <a:cs typeface="Times New Roman"/>
                      </a:endParaRPr>
                    </a:p>
                    <a:p>
                      <a:pPr marL="342900" lvl="0" indent="-342900" algn="just">
                        <a:lnSpc>
                          <a:spcPct val="115000"/>
                        </a:lnSpc>
                        <a:spcAft>
                          <a:spcPts val="0"/>
                        </a:spcAft>
                        <a:buSzPts val="1000"/>
                        <a:buFont typeface="Symbol"/>
                        <a:buChar char=""/>
                        <a:tabLst>
                          <a:tab pos="201295" algn="l"/>
                        </a:tabLst>
                      </a:pPr>
                      <a:r>
                        <a:rPr lang="ru-RU" sz="800" dirty="0">
                          <a:solidFill>
                            <a:srgbClr val="000000"/>
                          </a:solidFill>
                          <a:latin typeface="+mn-lt"/>
                          <a:ea typeface="Times New Roman"/>
                          <a:cs typeface="Times New Roman"/>
                        </a:rPr>
                        <a:t>установить форму и процедуру контроля;</a:t>
                      </a:r>
                      <a:endParaRPr lang="ru-RU" sz="800" dirty="0">
                        <a:latin typeface="+mn-lt"/>
                        <a:ea typeface="Times New Roman"/>
                        <a:cs typeface="Times New Roman"/>
                      </a:endParaRPr>
                    </a:p>
                    <a:p>
                      <a:pPr marL="342900" lvl="0" indent="-342900" algn="just">
                        <a:lnSpc>
                          <a:spcPct val="115000"/>
                        </a:lnSpc>
                        <a:spcAft>
                          <a:spcPts val="0"/>
                        </a:spcAft>
                        <a:buSzPts val="1000"/>
                        <a:buFont typeface="Symbol"/>
                        <a:buChar char=""/>
                        <a:tabLst>
                          <a:tab pos="201295" algn="l"/>
                        </a:tabLst>
                      </a:pPr>
                      <a:r>
                        <a:rPr lang="ru-RU" sz="800" dirty="0">
                          <a:solidFill>
                            <a:srgbClr val="000000"/>
                          </a:solidFill>
                          <a:latin typeface="+mn-lt"/>
                          <a:ea typeface="Times New Roman"/>
                          <a:cs typeface="Times New Roman"/>
                        </a:rPr>
                        <a:t>предъявить критерий выставления оценки.</a:t>
                      </a:r>
                      <a:endParaRPr lang="ru-RU" sz="800" dirty="0">
                        <a:latin typeface="+mn-lt"/>
                        <a:ea typeface="Times New Roman"/>
                        <a:cs typeface="Times New Roman"/>
                      </a:endParaRPr>
                    </a:p>
                  </a:txBody>
                  <a:tcPr marL="9709" marR="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3388">
                <a:tc>
                  <a:txBody>
                    <a:bodyPr/>
                    <a:lstStyle/>
                    <a:p>
                      <a:pPr algn="just">
                        <a:lnSpc>
                          <a:spcPct val="115000"/>
                        </a:lnSpc>
                        <a:spcAft>
                          <a:spcPts val="0"/>
                        </a:spcAft>
                      </a:pPr>
                      <a:r>
                        <a:rPr lang="ru-RU" sz="1200" b="1" dirty="0">
                          <a:solidFill>
                            <a:srgbClr val="000000"/>
                          </a:solidFill>
                          <a:latin typeface="+mn-lt"/>
                          <a:ea typeface="Times New Roman"/>
                          <a:cs typeface="Times New Roman"/>
                        </a:rPr>
                        <a:t>Этап актуализации и пробного учебного </a:t>
                      </a:r>
                      <a:r>
                        <a:rPr lang="ru-RU" sz="1200" b="1" dirty="0" smtClean="0">
                          <a:solidFill>
                            <a:srgbClr val="000000"/>
                          </a:solidFill>
                          <a:latin typeface="+mn-lt"/>
                          <a:ea typeface="Times New Roman"/>
                          <a:cs typeface="Times New Roman"/>
                        </a:rPr>
                        <a:t>действия</a:t>
                      </a:r>
                      <a:endParaRPr lang="ru-RU" sz="1200" b="1" dirty="0">
                        <a:latin typeface="+mn-lt"/>
                        <a:ea typeface="Times New Roman"/>
                        <a:cs typeface="Times New Roman"/>
                      </a:endParaRPr>
                    </a:p>
                  </a:txBody>
                  <a:tcPr marL="9709" marR="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indent="90170" algn="just">
                        <a:lnSpc>
                          <a:spcPct val="115000"/>
                        </a:lnSpc>
                        <a:spcAft>
                          <a:spcPts val="0"/>
                        </a:spcAft>
                      </a:pPr>
                      <a:r>
                        <a:rPr lang="ru-RU" sz="800" i="1" dirty="0">
                          <a:solidFill>
                            <a:srgbClr val="000000"/>
                          </a:solidFill>
                          <a:latin typeface="+mn-lt"/>
                          <a:ea typeface="Times New Roman"/>
                          <a:cs typeface="Times New Roman"/>
                        </a:rPr>
                        <a:t>Основная цель:</a:t>
                      </a:r>
                      <a:r>
                        <a:rPr lang="ru-RU" sz="800" dirty="0">
                          <a:solidFill>
                            <a:srgbClr val="000000"/>
                          </a:solidFill>
                          <a:latin typeface="+mn-lt"/>
                          <a:ea typeface="Times New Roman"/>
                          <a:cs typeface="Times New Roman"/>
                        </a:rPr>
                        <a:t>  подготовка мышления обучающихся и осознание ими потребности в контроле и самоконтроле результата и выявлении причин затруднений в деятельности.</a:t>
                      </a:r>
                      <a:endParaRPr lang="ru-RU" sz="800" dirty="0">
                        <a:latin typeface="+mn-lt"/>
                        <a:ea typeface="Times New Roman"/>
                        <a:cs typeface="Times New Roman"/>
                      </a:endParaRPr>
                    </a:p>
                    <a:p>
                      <a:pPr marL="21590" indent="90170" algn="just">
                        <a:lnSpc>
                          <a:spcPct val="115000"/>
                        </a:lnSpc>
                        <a:spcAft>
                          <a:spcPts val="0"/>
                        </a:spcAft>
                      </a:pPr>
                      <a:r>
                        <a:rPr lang="ru-RU" sz="800" i="1" dirty="0">
                          <a:solidFill>
                            <a:srgbClr val="000000"/>
                          </a:solidFill>
                          <a:latin typeface="+mn-lt"/>
                          <a:ea typeface="Times New Roman"/>
                          <a:cs typeface="Times New Roman"/>
                        </a:rPr>
                        <a:t>Для этого необходимо:</a:t>
                      </a:r>
                      <a:endParaRPr lang="ru-RU" sz="800" dirty="0">
                        <a:latin typeface="+mn-lt"/>
                        <a:ea typeface="Times New Roman"/>
                        <a:cs typeface="Times New Roman"/>
                      </a:endParaRPr>
                    </a:p>
                    <a:p>
                      <a:pPr marL="342900" lvl="0" indent="-342900" algn="just">
                        <a:lnSpc>
                          <a:spcPct val="115000"/>
                        </a:lnSpc>
                        <a:spcAft>
                          <a:spcPts val="0"/>
                        </a:spcAft>
                        <a:buSzPts val="1000"/>
                        <a:buFont typeface="Symbol"/>
                        <a:buChar char=""/>
                        <a:tabLst>
                          <a:tab pos="291465" algn="l"/>
                        </a:tabLst>
                      </a:pPr>
                      <a:r>
                        <a:rPr lang="ru-RU" sz="800" dirty="0">
                          <a:solidFill>
                            <a:srgbClr val="000000"/>
                          </a:solidFill>
                          <a:latin typeface="+mn-lt"/>
                          <a:ea typeface="Times New Roman"/>
                          <a:cs typeface="Times New Roman"/>
                        </a:rPr>
                        <a:t>организовать повторение контролируемых способов действий (норм);</a:t>
                      </a:r>
                      <a:endParaRPr lang="ru-RU" sz="800" dirty="0">
                        <a:latin typeface="+mn-lt"/>
                        <a:ea typeface="Times New Roman"/>
                        <a:cs typeface="Times New Roman"/>
                      </a:endParaRPr>
                    </a:p>
                    <a:p>
                      <a:pPr marL="342900" lvl="0" indent="-342900" algn="just">
                        <a:lnSpc>
                          <a:spcPct val="115000"/>
                        </a:lnSpc>
                        <a:spcAft>
                          <a:spcPts val="0"/>
                        </a:spcAft>
                        <a:buSzPts val="1000"/>
                        <a:buFont typeface="Symbol"/>
                        <a:buChar char=""/>
                        <a:tabLst>
                          <a:tab pos="291465" algn="l"/>
                        </a:tabLst>
                      </a:pPr>
                      <a:r>
                        <a:rPr lang="ru-RU" sz="800" dirty="0">
                          <a:solidFill>
                            <a:srgbClr val="000000"/>
                          </a:solidFill>
                          <a:latin typeface="+mn-lt"/>
                          <a:ea typeface="Times New Roman"/>
                          <a:cs typeface="Times New Roman"/>
                        </a:rPr>
                        <a:t>активизировать мыслительные операции (сравнение, обобщение) и познавательные процессы (внимание, память и т.д.), необходимые для выполнения контрольной работы;</a:t>
                      </a:r>
                      <a:endParaRPr lang="ru-RU" sz="800" dirty="0">
                        <a:latin typeface="+mn-lt"/>
                        <a:ea typeface="Times New Roman"/>
                        <a:cs typeface="Times New Roman"/>
                      </a:endParaRPr>
                    </a:p>
                    <a:p>
                      <a:pPr marL="342900" lvl="0" indent="-342900" algn="just">
                        <a:lnSpc>
                          <a:spcPct val="115000"/>
                        </a:lnSpc>
                        <a:spcAft>
                          <a:spcPts val="0"/>
                        </a:spcAft>
                        <a:buSzPts val="1000"/>
                        <a:buFont typeface="Symbol"/>
                        <a:buChar char=""/>
                        <a:tabLst>
                          <a:tab pos="291465" algn="l"/>
                        </a:tabLst>
                      </a:pPr>
                      <a:r>
                        <a:rPr lang="ru-RU" sz="800" dirty="0">
                          <a:solidFill>
                            <a:srgbClr val="000000"/>
                          </a:solidFill>
                          <a:latin typeface="+mn-lt"/>
                          <a:ea typeface="Times New Roman"/>
                          <a:cs typeface="Times New Roman"/>
                        </a:rPr>
                        <a:t>организовать мотивирование обучающихся («хочу» «надо» могу») к выполнению контрольной работы на применение способов действий, запланированных для контроля и последующего рефлексивного анализа;</a:t>
                      </a:r>
                      <a:endParaRPr lang="ru-RU" sz="800" dirty="0">
                        <a:latin typeface="+mn-lt"/>
                        <a:ea typeface="Times New Roman"/>
                        <a:cs typeface="Times New Roman"/>
                      </a:endParaRPr>
                    </a:p>
                    <a:p>
                      <a:pPr marL="342900" lvl="0" indent="-342900" algn="just">
                        <a:lnSpc>
                          <a:spcPct val="115000"/>
                        </a:lnSpc>
                        <a:spcAft>
                          <a:spcPts val="0"/>
                        </a:spcAft>
                        <a:buSzPts val="1000"/>
                        <a:buFont typeface="Symbol"/>
                        <a:buChar char=""/>
                        <a:tabLst>
                          <a:tab pos="291465" algn="l"/>
                        </a:tabLst>
                      </a:pPr>
                      <a:r>
                        <a:rPr lang="ru-RU" sz="800" dirty="0">
                          <a:solidFill>
                            <a:srgbClr val="000000"/>
                          </a:solidFill>
                          <a:latin typeface="+mn-lt"/>
                          <a:ea typeface="Times New Roman"/>
                          <a:cs typeface="Times New Roman"/>
                        </a:rPr>
                        <a:t>организовать индивидуальное написание обучающимися контрольной работы;</a:t>
                      </a:r>
                      <a:endParaRPr lang="ru-RU" sz="800" dirty="0">
                        <a:latin typeface="+mn-lt"/>
                        <a:ea typeface="Times New Roman"/>
                        <a:cs typeface="Times New Roman"/>
                      </a:endParaRPr>
                    </a:p>
                    <a:p>
                      <a:pPr marL="342900" lvl="0" indent="-342900" algn="just">
                        <a:lnSpc>
                          <a:spcPct val="115000"/>
                        </a:lnSpc>
                        <a:spcAft>
                          <a:spcPts val="0"/>
                        </a:spcAft>
                        <a:buSzPts val="1000"/>
                        <a:buFont typeface="Symbol"/>
                        <a:buChar char=""/>
                        <a:tabLst>
                          <a:tab pos="291465" algn="l"/>
                        </a:tabLst>
                      </a:pPr>
                      <a:r>
                        <a:rPr lang="ru-RU" sz="800" dirty="0">
                          <a:solidFill>
                            <a:srgbClr val="000000"/>
                          </a:solidFill>
                          <a:latin typeface="+mn-lt"/>
                          <a:ea typeface="Times New Roman"/>
                          <a:cs typeface="Times New Roman"/>
                        </a:rPr>
                        <a:t>организовать сопоставление обучающимися своих работ по готовому образцу с фиксацией результатов (без исправления ошибок);</a:t>
                      </a:r>
                      <a:endParaRPr lang="ru-RU" sz="800" dirty="0">
                        <a:latin typeface="+mn-lt"/>
                        <a:ea typeface="Times New Roman"/>
                        <a:cs typeface="Times New Roman"/>
                      </a:endParaRPr>
                    </a:p>
                    <a:p>
                      <a:pPr marL="342900" lvl="0" indent="-342900" algn="just">
                        <a:lnSpc>
                          <a:spcPct val="115000"/>
                        </a:lnSpc>
                        <a:spcAft>
                          <a:spcPts val="0"/>
                        </a:spcAft>
                        <a:buSzPts val="1000"/>
                        <a:buFont typeface="Symbol"/>
                        <a:buChar char=""/>
                        <a:tabLst>
                          <a:tab pos="291465" algn="l"/>
                        </a:tabLst>
                      </a:pPr>
                      <a:r>
                        <a:rPr lang="ru-RU" sz="800" dirty="0">
                          <a:solidFill>
                            <a:srgbClr val="000000"/>
                          </a:solidFill>
                          <a:latin typeface="+mn-lt"/>
                          <a:ea typeface="Times New Roman"/>
                          <a:cs typeface="Times New Roman"/>
                        </a:rPr>
                        <a:t>предоставить возможность обучающимся провести самооценку своих работ по заранее обоснованному критерию.</a:t>
                      </a:r>
                      <a:endParaRPr lang="ru-RU" sz="800" dirty="0">
                        <a:latin typeface="+mn-lt"/>
                        <a:ea typeface="Times New Roman"/>
                        <a:cs typeface="Times New Roman"/>
                      </a:endParaRPr>
                    </a:p>
                  </a:txBody>
                  <a:tcPr marL="9709" marR="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7047">
                <a:tc>
                  <a:txBody>
                    <a:bodyPr/>
                    <a:lstStyle/>
                    <a:p>
                      <a:pPr algn="just">
                        <a:lnSpc>
                          <a:spcPct val="115000"/>
                        </a:lnSpc>
                        <a:spcAft>
                          <a:spcPts val="0"/>
                        </a:spcAft>
                      </a:pPr>
                      <a:r>
                        <a:rPr lang="ru-RU" sz="1200" b="1" dirty="0">
                          <a:solidFill>
                            <a:srgbClr val="000000"/>
                          </a:solidFill>
                          <a:latin typeface="+mn-lt"/>
                          <a:ea typeface="Times New Roman"/>
                          <a:cs typeface="Times New Roman"/>
                        </a:rPr>
                        <a:t>Этап локализации индивидуальных </a:t>
                      </a:r>
                      <a:r>
                        <a:rPr lang="ru-RU" sz="1200" b="1" dirty="0" smtClean="0">
                          <a:solidFill>
                            <a:srgbClr val="000000"/>
                          </a:solidFill>
                          <a:latin typeface="+mn-lt"/>
                          <a:ea typeface="Times New Roman"/>
                          <a:cs typeface="Times New Roman"/>
                        </a:rPr>
                        <a:t>затруднений</a:t>
                      </a:r>
                      <a:endParaRPr lang="ru-RU" sz="1200" b="1" dirty="0">
                        <a:latin typeface="+mn-lt"/>
                        <a:ea typeface="Times New Roman"/>
                        <a:cs typeface="Times New Roman"/>
                      </a:endParaRPr>
                    </a:p>
                  </a:txBody>
                  <a:tcPr marL="9709" marR="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800" i="1" dirty="0">
                          <a:solidFill>
                            <a:srgbClr val="000000"/>
                          </a:solidFill>
                          <a:latin typeface="+mn-lt"/>
                          <a:ea typeface="Times New Roman"/>
                          <a:cs typeface="Times New Roman"/>
                        </a:rPr>
                        <a:t>Основная цель:</a:t>
                      </a:r>
                      <a:r>
                        <a:rPr lang="ru-RU" sz="800" dirty="0">
                          <a:solidFill>
                            <a:srgbClr val="000000"/>
                          </a:solidFill>
                          <a:latin typeface="+mn-lt"/>
                          <a:ea typeface="Times New Roman"/>
                          <a:cs typeface="Times New Roman"/>
                        </a:rPr>
                        <a:t>  выработка на личностно значимом уровне внутренней готовности к коррекционной работе, а также выявление места и причины собственных затруднений в выполнении контрольной работы.</a:t>
                      </a:r>
                      <a:endParaRPr lang="ru-RU" sz="800" dirty="0">
                        <a:latin typeface="+mn-lt"/>
                        <a:ea typeface="Times New Roman"/>
                        <a:cs typeface="Times New Roman"/>
                      </a:endParaRPr>
                    </a:p>
                    <a:p>
                      <a:pPr algn="just">
                        <a:lnSpc>
                          <a:spcPct val="115000"/>
                        </a:lnSpc>
                        <a:spcAft>
                          <a:spcPts val="0"/>
                        </a:spcAft>
                      </a:pPr>
                      <a:r>
                        <a:rPr lang="ru-RU" sz="800" i="1" dirty="0">
                          <a:solidFill>
                            <a:srgbClr val="000000"/>
                          </a:solidFill>
                          <a:latin typeface="+mn-lt"/>
                          <a:ea typeface="Times New Roman"/>
                          <a:cs typeface="Times New Roman"/>
                        </a:rPr>
                        <a:t>Для реализации этой цели необходимо:</a:t>
                      </a:r>
                      <a:endParaRPr lang="ru-RU" sz="800"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800" dirty="0">
                          <a:solidFill>
                            <a:srgbClr val="000000"/>
                          </a:solidFill>
                          <a:latin typeface="+mn-lt"/>
                          <a:ea typeface="Times New Roman"/>
                          <a:cs typeface="Times New Roman"/>
                        </a:rPr>
                        <a:t>организовать мотивирование обучающихся к коррекционной деятельности («хочу» - «надо» «могу») и формулировку ими основ ной цели урока;</a:t>
                      </a:r>
                      <a:endParaRPr lang="ru-RU" sz="800"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800" dirty="0">
                          <a:solidFill>
                            <a:srgbClr val="000000"/>
                          </a:solidFill>
                          <a:latin typeface="+mn-lt"/>
                          <a:ea typeface="Times New Roman"/>
                          <a:cs typeface="Times New Roman"/>
                        </a:rPr>
                        <a:t>воспроизвести контролируемые способы действий (нормы);</a:t>
                      </a:r>
                      <a:endParaRPr lang="ru-RU" sz="800"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800" dirty="0">
                          <a:solidFill>
                            <a:srgbClr val="000000"/>
                          </a:solidFill>
                          <a:latin typeface="+mn-lt"/>
                          <a:ea typeface="Times New Roman"/>
                          <a:cs typeface="Times New Roman"/>
                        </a:rPr>
                        <a:t>проанализировать правильность самопроверки обучающимися своих работ и при необходимости - согласование их оценок с оценкой учителя.</a:t>
                      </a:r>
                      <a:endParaRPr lang="ru-RU" sz="800" dirty="0">
                        <a:latin typeface="+mn-lt"/>
                        <a:ea typeface="Times New Roman"/>
                        <a:cs typeface="Times New Roman"/>
                      </a:endParaRPr>
                    </a:p>
                    <a:p>
                      <a:pPr marL="21590" indent="179705" algn="just">
                        <a:lnSpc>
                          <a:spcPct val="115000"/>
                        </a:lnSpc>
                        <a:spcAft>
                          <a:spcPts val="0"/>
                        </a:spcAft>
                      </a:pPr>
                      <a:r>
                        <a:rPr lang="ru-RU" sz="800" dirty="0">
                          <a:solidFill>
                            <a:srgbClr val="000000"/>
                          </a:solidFill>
                          <a:latin typeface="+mn-lt"/>
                          <a:ea typeface="Times New Roman"/>
                          <a:cs typeface="Times New Roman"/>
                        </a:rPr>
                        <a:t>Далее обучающиеся, которые допустили ошибки:</a:t>
                      </a:r>
                      <a:endParaRPr lang="ru-RU" sz="800"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800" dirty="0">
                          <a:solidFill>
                            <a:srgbClr val="000000"/>
                          </a:solidFill>
                          <a:latin typeface="+mn-lt"/>
                          <a:ea typeface="Times New Roman"/>
                          <a:cs typeface="Times New Roman"/>
                        </a:rPr>
                        <a:t>уточняют алгоритм исправления ошибок (алгоритм строится на предыдущих уроках на основе рефлексивного метода);</a:t>
                      </a:r>
                      <a:endParaRPr lang="ru-RU" sz="800"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800" dirty="0">
                          <a:solidFill>
                            <a:srgbClr val="000000"/>
                          </a:solidFill>
                          <a:latin typeface="+mn-lt"/>
                          <a:ea typeface="Times New Roman"/>
                          <a:cs typeface="Times New Roman"/>
                        </a:rPr>
                        <a:t>на основе алгоритма исправления ошибок анализируют свое решение и определяют место ошибок - место затруднений;</a:t>
                      </a:r>
                      <a:endParaRPr lang="ru-RU" sz="800"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endParaRPr lang="ru-RU" sz="800" dirty="0">
                        <a:latin typeface="+mn-lt"/>
                        <a:ea typeface="Times New Roman"/>
                        <a:cs typeface="Times New Roman"/>
                      </a:endParaRPr>
                    </a:p>
                  </a:txBody>
                  <a:tcPr marL="9709" marR="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714348" y="414528"/>
          <a:ext cx="8072494" cy="5987817"/>
        </p:xfrm>
        <a:graphic>
          <a:graphicData uri="http://schemas.openxmlformats.org/drawingml/2006/table">
            <a:tbl>
              <a:tblPr/>
              <a:tblGrid>
                <a:gridCol w="4036247"/>
                <a:gridCol w="4036247"/>
              </a:tblGrid>
              <a:tr h="2482617">
                <a:tc>
                  <a:txBody>
                    <a:bodyPr/>
                    <a:lstStyle/>
                    <a:p>
                      <a:pPr algn="l">
                        <a:lnSpc>
                          <a:spcPct val="115000"/>
                        </a:lnSpc>
                        <a:spcAft>
                          <a:spcPts val="0"/>
                        </a:spcAft>
                      </a:pPr>
                      <a:r>
                        <a:rPr lang="ru-RU" sz="1200" b="1" dirty="0">
                          <a:solidFill>
                            <a:srgbClr val="000000"/>
                          </a:solidFill>
                          <a:latin typeface="+mn-lt"/>
                          <a:ea typeface="Times New Roman"/>
                          <a:cs typeface="Times New Roman"/>
                        </a:rPr>
                        <a:t>Этап построения проекта коррекции выявленных </a:t>
                      </a:r>
                      <a:r>
                        <a:rPr lang="ru-RU" sz="1200" b="1" dirty="0" smtClean="0">
                          <a:solidFill>
                            <a:srgbClr val="000000"/>
                          </a:solidFill>
                          <a:latin typeface="+mn-lt"/>
                          <a:ea typeface="Times New Roman"/>
                          <a:cs typeface="Times New Roman"/>
                        </a:rPr>
                        <a:t>затруднений</a:t>
                      </a:r>
                      <a:endParaRPr lang="ru-RU" sz="1200" b="1" dirty="0">
                        <a:latin typeface="+mn-lt"/>
                        <a:ea typeface="Times New Roman"/>
                        <a:cs typeface="Times New Roman"/>
                      </a:endParaRPr>
                    </a:p>
                  </a:txBody>
                  <a:tcPr marL="18932" marR="18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i="1" dirty="0">
                          <a:solidFill>
                            <a:srgbClr val="000000"/>
                          </a:solidFill>
                          <a:latin typeface="+mn-lt"/>
                          <a:ea typeface="Times New Roman"/>
                          <a:cs typeface="Times New Roman"/>
                        </a:rPr>
                        <a:t>Основная цель:</a:t>
                      </a:r>
                      <a:r>
                        <a:rPr lang="ru-RU" sz="1000" dirty="0">
                          <a:solidFill>
                            <a:srgbClr val="000000"/>
                          </a:solidFill>
                          <a:latin typeface="+mn-lt"/>
                          <a:ea typeface="Times New Roman"/>
                          <a:cs typeface="Times New Roman"/>
                        </a:rPr>
                        <a:t>  постановка целей коррекционной деятельности и на этой основе - выбор способа и средств ее реализации.</a:t>
                      </a:r>
                      <a:endParaRPr lang="ru-RU" sz="1000" dirty="0">
                        <a:latin typeface="+mn-lt"/>
                        <a:ea typeface="Times New Roman"/>
                        <a:cs typeface="Times New Roman"/>
                      </a:endParaRPr>
                    </a:p>
                    <a:p>
                      <a:pPr algn="just">
                        <a:lnSpc>
                          <a:spcPct val="115000"/>
                        </a:lnSpc>
                        <a:spcAft>
                          <a:spcPts val="0"/>
                        </a:spcAft>
                      </a:pPr>
                      <a:r>
                        <a:rPr lang="ru-RU" sz="1000" i="1" dirty="0">
                          <a:solidFill>
                            <a:srgbClr val="000000"/>
                          </a:solidFill>
                          <a:latin typeface="+mn-lt"/>
                          <a:ea typeface="Times New Roman"/>
                          <a:cs typeface="Times New Roman"/>
                        </a:rPr>
                        <a:t>Для этого необходимо, чтобы обучающиеся:</a:t>
                      </a:r>
                      <a:endParaRPr lang="ru-RU" sz="1000" dirty="0">
                        <a:latin typeface="+mn-lt"/>
                        <a:ea typeface="Times New Roman"/>
                        <a:cs typeface="Times New Roman"/>
                      </a:endParaRPr>
                    </a:p>
                    <a:p>
                      <a:pPr marL="342900" lvl="0" indent="-342900" algn="just">
                        <a:lnSpc>
                          <a:spcPct val="115000"/>
                        </a:lnSpc>
                        <a:spcAft>
                          <a:spcPts val="0"/>
                        </a:spcAft>
                        <a:buSzPts val="1000"/>
                        <a:buFont typeface="Symbol"/>
                        <a:buChar char=""/>
                        <a:tabLst>
                          <a:tab pos="111760" algn="l"/>
                        </a:tabLst>
                      </a:pPr>
                      <a:r>
                        <a:rPr lang="ru-RU" sz="1000" dirty="0">
                          <a:solidFill>
                            <a:srgbClr val="000000"/>
                          </a:solidFill>
                          <a:latin typeface="+mn-lt"/>
                          <a:ea typeface="Times New Roman"/>
                          <a:cs typeface="Times New Roman"/>
                        </a:rPr>
                        <a:t>сформулировали индивидуальную цель своих будущих коррекционных действий (то есть сформулировали, какие понятия и способы действий им нужно уточнить и научиться правильно применять);</a:t>
                      </a:r>
                      <a:endParaRPr lang="ru-RU" sz="1000" dirty="0">
                        <a:latin typeface="+mn-lt"/>
                        <a:ea typeface="Times New Roman"/>
                        <a:cs typeface="Times New Roman"/>
                      </a:endParaRPr>
                    </a:p>
                    <a:p>
                      <a:pPr marL="342900" lvl="0" indent="-342900" algn="just">
                        <a:lnSpc>
                          <a:spcPct val="115000"/>
                        </a:lnSpc>
                        <a:spcAft>
                          <a:spcPts val="0"/>
                        </a:spcAft>
                        <a:buSzPts val="1000"/>
                        <a:buFont typeface="Symbol"/>
                        <a:buChar char=""/>
                        <a:tabLst>
                          <a:tab pos="111760" algn="l"/>
                        </a:tabLst>
                      </a:pPr>
                      <a:r>
                        <a:rPr lang="ru-RU" sz="1000" dirty="0">
                          <a:solidFill>
                            <a:srgbClr val="000000"/>
                          </a:solidFill>
                          <a:latin typeface="+mn-lt"/>
                          <a:ea typeface="Times New Roman"/>
                          <a:cs typeface="Times New Roman"/>
                        </a:rPr>
                        <a:t>выбрали способ (как?) и средства (с помощью чего?) коррекции, то есть установили, какие конкретно изученные понятия, алгоритмы, модели, формулы, способы записи и т.д. им нужно еще раз осмыслить и понять и каким образом они будут это делать (используя эталоны, учебник, анализируя выполнение аналогичных заданий на предыдущих уроках и др.).</a:t>
                      </a:r>
                      <a:endParaRPr lang="ru-RU" sz="1000" dirty="0">
                        <a:latin typeface="+mn-lt"/>
                        <a:ea typeface="Times New Roman"/>
                        <a:cs typeface="Times New Roman"/>
                      </a:endParaRPr>
                    </a:p>
                  </a:txBody>
                  <a:tcPr marL="18932" marR="18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6499">
                <a:tc>
                  <a:txBody>
                    <a:bodyPr/>
                    <a:lstStyle/>
                    <a:p>
                      <a:pPr algn="just">
                        <a:lnSpc>
                          <a:spcPct val="115000"/>
                        </a:lnSpc>
                        <a:spcAft>
                          <a:spcPts val="0"/>
                        </a:spcAft>
                      </a:pPr>
                      <a:r>
                        <a:rPr lang="ru-RU" sz="1200" b="1" dirty="0">
                          <a:solidFill>
                            <a:srgbClr val="000000"/>
                          </a:solidFill>
                          <a:latin typeface="+mn-lt"/>
                          <a:ea typeface="Times New Roman"/>
                          <a:cs typeface="Times New Roman"/>
                        </a:rPr>
                        <a:t>Этап реализации построенного </a:t>
                      </a:r>
                      <a:r>
                        <a:rPr lang="ru-RU" sz="1200" b="1" dirty="0" smtClean="0">
                          <a:solidFill>
                            <a:srgbClr val="000000"/>
                          </a:solidFill>
                          <a:latin typeface="+mn-lt"/>
                          <a:ea typeface="Times New Roman"/>
                          <a:cs typeface="Times New Roman"/>
                        </a:rPr>
                        <a:t>проекта</a:t>
                      </a:r>
                      <a:endParaRPr lang="ru-RU" sz="1200" b="1" dirty="0">
                        <a:latin typeface="+mn-lt"/>
                        <a:ea typeface="Times New Roman"/>
                        <a:cs typeface="Times New Roman"/>
                      </a:endParaRPr>
                    </a:p>
                  </a:txBody>
                  <a:tcPr marL="18932" marR="18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i="1" dirty="0">
                          <a:solidFill>
                            <a:srgbClr val="000000"/>
                          </a:solidFill>
                          <a:latin typeface="+mn-lt"/>
                          <a:ea typeface="Times New Roman"/>
                          <a:cs typeface="Times New Roman"/>
                        </a:rPr>
                        <a:t>Основная цель:</a:t>
                      </a:r>
                      <a:r>
                        <a:rPr lang="ru-RU" sz="1000" dirty="0">
                          <a:solidFill>
                            <a:srgbClr val="000000"/>
                          </a:solidFill>
                          <a:latin typeface="+mn-lt"/>
                          <a:ea typeface="Times New Roman"/>
                          <a:cs typeface="Times New Roman"/>
                        </a:rPr>
                        <a:t>  коррекция обучающимися своих ошибок в контрольной работе и формирование умения правильно применять соответствующие способы действий.</a:t>
                      </a:r>
                      <a:endParaRPr lang="ru-RU" sz="1000" dirty="0">
                        <a:latin typeface="+mn-lt"/>
                        <a:ea typeface="Times New Roman"/>
                        <a:cs typeface="Times New Roman"/>
                      </a:endParaRPr>
                    </a:p>
                    <a:p>
                      <a:pPr algn="just">
                        <a:lnSpc>
                          <a:spcPct val="115000"/>
                        </a:lnSpc>
                        <a:spcAft>
                          <a:spcPts val="0"/>
                        </a:spcAft>
                      </a:pPr>
                      <a:r>
                        <a:rPr lang="ru-RU" sz="1000" dirty="0">
                          <a:solidFill>
                            <a:srgbClr val="000000"/>
                          </a:solidFill>
                          <a:latin typeface="+mn-lt"/>
                          <a:ea typeface="Times New Roman"/>
                          <a:cs typeface="Times New Roman"/>
                        </a:rPr>
                        <a:t>Как и на уроке рефлексии, для реализации этой цели каждый обучающийся, у которого были затруднения в контрольной работе, должен:</a:t>
                      </a:r>
                      <a:endParaRPr lang="ru-RU" sz="1000"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1000" dirty="0">
                          <a:solidFill>
                            <a:srgbClr val="000000"/>
                          </a:solidFill>
                          <a:latin typeface="+mn-lt"/>
                          <a:ea typeface="Times New Roman"/>
                          <a:cs typeface="Times New Roman"/>
                        </a:rPr>
                        <a:t>самостоятельно (случай 1) исправить свои ошибки выбранным методом на основе применения выбранных средств, а в случае затруднения (случай 2) - с помощью предложенного эталона для самопроверки;</a:t>
                      </a:r>
                      <a:endParaRPr lang="ru-RU" sz="1000"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1000" dirty="0">
                          <a:solidFill>
                            <a:srgbClr val="000000"/>
                          </a:solidFill>
                          <a:latin typeface="+mn-lt"/>
                          <a:ea typeface="Times New Roman"/>
                          <a:cs typeface="Times New Roman"/>
                        </a:rPr>
                        <a:t>в первом случае - соотнести свои результаты исправления ошибок с эталоном для самопроверки;</a:t>
                      </a:r>
                      <a:endParaRPr lang="ru-RU" sz="1000"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1000" dirty="0">
                          <a:solidFill>
                            <a:srgbClr val="000000"/>
                          </a:solidFill>
                          <a:latin typeface="+mn-lt"/>
                          <a:ea typeface="Times New Roman"/>
                          <a:cs typeface="Times New Roman"/>
                        </a:rPr>
                        <a:t>далее в обоих случаях выбрать из предложенных или придумать самому задания на способы действий (правила, алгоритмы и т.д.), в которых были допущены ошибки;</a:t>
                      </a:r>
                      <a:endParaRPr lang="ru-RU" sz="1000"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1000" dirty="0">
                          <a:solidFill>
                            <a:srgbClr val="000000"/>
                          </a:solidFill>
                          <a:latin typeface="+mn-lt"/>
                          <a:ea typeface="Times New Roman"/>
                          <a:cs typeface="Times New Roman"/>
                        </a:rPr>
                        <a:t>решить эти задания (часть из них может войти в домашнюю работу).</a:t>
                      </a:r>
                      <a:endParaRPr lang="ru-RU" sz="1000" dirty="0">
                        <a:latin typeface="+mn-lt"/>
                        <a:ea typeface="Times New Roman"/>
                        <a:cs typeface="Times New Roman"/>
                      </a:endParaRPr>
                    </a:p>
                    <a:p>
                      <a:pPr algn="just">
                        <a:lnSpc>
                          <a:spcPct val="115000"/>
                        </a:lnSpc>
                        <a:spcAft>
                          <a:spcPts val="0"/>
                        </a:spcAft>
                      </a:pPr>
                      <a:r>
                        <a:rPr lang="ru-RU" sz="1000" dirty="0">
                          <a:solidFill>
                            <a:srgbClr val="000000"/>
                          </a:solidFill>
                          <a:latin typeface="+mn-lt"/>
                          <a:ea typeface="Times New Roman"/>
                          <a:cs typeface="Times New Roman"/>
                        </a:rPr>
                        <a:t>    Обучающиеся, не допустившие ошибок в контрольной работе, продолжают решать задания творческого уровня или выступают в качестве консультантов.</a:t>
                      </a:r>
                      <a:endParaRPr lang="ru-RU" sz="1000" dirty="0">
                        <a:latin typeface="+mn-lt"/>
                        <a:ea typeface="Times New Roman"/>
                        <a:cs typeface="Times New Roman"/>
                      </a:endParaRPr>
                    </a:p>
                  </a:txBody>
                  <a:tcPr marL="18932" marR="18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57159" y="800100"/>
          <a:ext cx="8072494" cy="6028944"/>
        </p:xfrm>
        <a:graphic>
          <a:graphicData uri="http://schemas.openxmlformats.org/drawingml/2006/table">
            <a:tbl>
              <a:tblPr/>
              <a:tblGrid>
                <a:gridCol w="4000528"/>
                <a:gridCol w="4071966"/>
              </a:tblGrid>
              <a:tr h="515677">
                <a:tc>
                  <a:txBody>
                    <a:bodyPr/>
                    <a:lstStyle/>
                    <a:p>
                      <a:pPr algn="l">
                        <a:lnSpc>
                          <a:spcPct val="115000"/>
                        </a:lnSpc>
                        <a:spcAft>
                          <a:spcPts val="0"/>
                        </a:spcAft>
                      </a:pPr>
                      <a:r>
                        <a:rPr lang="ru-RU" sz="1200" b="1" dirty="0">
                          <a:solidFill>
                            <a:srgbClr val="000000"/>
                          </a:solidFill>
                          <a:latin typeface="+mn-lt"/>
                          <a:ea typeface="Times New Roman"/>
                          <a:cs typeface="Times New Roman"/>
                        </a:rPr>
                        <a:t>Этап обобщения затруднений во внешней </a:t>
                      </a:r>
                      <a:r>
                        <a:rPr lang="ru-RU" sz="1200" b="1" dirty="0" smtClean="0">
                          <a:solidFill>
                            <a:srgbClr val="000000"/>
                          </a:solidFill>
                          <a:latin typeface="+mn-lt"/>
                          <a:ea typeface="Times New Roman"/>
                          <a:cs typeface="Times New Roman"/>
                        </a:rPr>
                        <a:t>речи</a:t>
                      </a:r>
                      <a:endParaRPr lang="ru-RU" sz="1200" b="1" dirty="0">
                        <a:latin typeface="+mn-lt"/>
                        <a:ea typeface="Times New Roman"/>
                        <a:cs typeface="Times New Roman"/>
                      </a:endParaRPr>
                    </a:p>
                  </a:txBody>
                  <a:tcPr marL="11710" marR="117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800" i="1" dirty="0">
                          <a:solidFill>
                            <a:srgbClr val="000000"/>
                          </a:solidFill>
                          <a:latin typeface="+mn-lt"/>
                          <a:ea typeface="Times New Roman"/>
                          <a:cs typeface="Times New Roman"/>
                        </a:rPr>
                        <a:t>Основная цель:</a:t>
                      </a:r>
                      <a:r>
                        <a:rPr lang="ru-RU" sz="800" dirty="0">
                          <a:solidFill>
                            <a:srgbClr val="000000"/>
                          </a:solidFill>
                          <a:latin typeface="+mn-lt"/>
                          <a:ea typeface="Times New Roman"/>
                          <a:cs typeface="Times New Roman"/>
                        </a:rPr>
                        <a:t>  закрепление способов действий, вызвавших затруднение.</a:t>
                      </a:r>
                      <a:endParaRPr lang="ru-RU" sz="800" dirty="0">
                        <a:latin typeface="+mn-lt"/>
                        <a:ea typeface="Times New Roman"/>
                        <a:cs typeface="Times New Roman"/>
                      </a:endParaRPr>
                    </a:p>
                    <a:p>
                      <a:pPr algn="just">
                        <a:lnSpc>
                          <a:spcPct val="115000"/>
                        </a:lnSpc>
                        <a:spcAft>
                          <a:spcPts val="0"/>
                        </a:spcAft>
                      </a:pPr>
                      <a:r>
                        <a:rPr lang="ru-RU" sz="800" i="1" dirty="0">
                          <a:solidFill>
                            <a:srgbClr val="000000"/>
                          </a:solidFill>
                          <a:latin typeface="+mn-lt"/>
                          <a:ea typeface="Times New Roman"/>
                          <a:cs typeface="Times New Roman"/>
                        </a:rPr>
                        <a:t>Для реализации этой цели</a:t>
                      </a:r>
                      <a:r>
                        <a:rPr lang="ru-RU" sz="800" dirty="0">
                          <a:solidFill>
                            <a:srgbClr val="000000"/>
                          </a:solidFill>
                          <a:latin typeface="+mn-lt"/>
                          <a:ea typeface="Times New Roman"/>
                          <a:cs typeface="Times New Roman"/>
                        </a:rPr>
                        <a:t>, подобно урокам рефлексии, организуется:</a:t>
                      </a:r>
                      <a:endParaRPr lang="ru-RU" sz="800" dirty="0">
                        <a:latin typeface="+mn-lt"/>
                        <a:ea typeface="Times New Roman"/>
                        <a:cs typeface="Times New Roman"/>
                      </a:endParaRPr>
                    </a:p>
                    <a:p>
                      <a:pPr marL="342900" lvl="0" indent="-342900" algn="just">
                        <a:lnSpc>
                          <a:spcPct val="115000"/>
                        </a:lnSpc>
                        <a:spcAft>
                          <a:spcPts val="0"/>
                        </a:spcAft>
                        <a:buSzPts val="1000"/>
                        <a:buFont typeface="Symbol"/>
                        <a:buChar char=""/>
                      </a:pPr>
                      <a:r>
                        <a:rPr lang="ru-RU" sz="800" dirty="0">
                          <a:solidFill>
                            <a:srgbClr val="000000"/>
                          </a:solidFill>
                          <a:latin typeface="+mn-lt"/>
                          <a:ea typeface="Times New Roman"/>
                          <a:cs typeface="Times New Roman"/>
                        </a:rPr>
                        <a:t>обсуждение типовых ошибок;</a:t>
                      </a:r>
                      <a:endParaRPr lang="ru-RU" sz="800" dirty="0">
                        <a:latin typeface="+mn-lt"/>
                        <a:ea typeface="Times New Roman"/>
                        <a:cs typeface="Times New Roman"/>
                      </a:endParaRPr>
                    </a:p>
                    <a:p>
                      <a:pPr marL="342900" lvl="0" indent="-342900" algn="just">
                        <a:lnSpc>
                          <a:spcPct val="115000"/>
                        </a:lnSpc>
                        <a:spcAft>
                          <a:spcPts val="0"/>
                        </a:spcAft>
                        <a:buSzPts val="1000"/>
                        <a:buFont typeface="Symbol"/>
                        <a:buChar char=""/>
                      </a:pPr>
                      <a:r>
                        <a:rPr lang="ru-RU" sz="800" dirty="0">
                          <a:solidFill>
                            <a:srgbClr val="000000"/>
                          </a:solidFill>
                          <a:latin typeface="+mn-lt"/>
                          <a:ea typeface="Times New Roman"/>
                          <a:cs typeface="Times New Roman"/>
                        </a:rPr>
                        <a:t>проговаривание формулировок способов действий, вызвавших затруднение.</a:t>
                      </a:r>
                      <a:endParaRPr lang="ru-RU" sz="800" dirty="0">
                        <a:latin typeface="+mn-lt"/>
                        <a:ea typeface="Times New Roman"/>
                        <a:cs typeface="Times New Roman"/>
                      </a:endParaRPr>
                    </a:p>
                  </a:txBody>
                  <a:tcPr marL="11710" marR="117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9736">
                <a:tc>
                  <a:txBody>
                    <a:bodyPr/>
                    <a:lstStyle/>
                    <a:p>
                      <a:pPr algn="l">
                        <a:lnSpc>
                          <a:spcPct val="115000"/>
                        </a:lnSpc>
                        <a:spcAft>
                          <a:spcPts val="0"/>
                        </a:spcAft>
                      </a:pPr>
                      <a:r>
                        <a:rPr lang="ru-RU" sz="1200" b="1" dirty="0">
                          <a:solidFill>
                            <a:srgbClr val="000000"/>
                          </a:solidFill>
                          <a:latin typeface="+mn-lt"/>
                          <a:ea typeface="Times New Roman"/>
                          <a:cs typeface="Times New Roman"/>
                        </a:rPr>
                        <a:t>Этап самостоятельной работы с самопроверкой по </a:t>
                      </a:r>
                      <a:r>
                        <a:rPr lang="ru-RU" sz="1200" b="1" dirty="0" smtClean="0">
                          <a:solidFill>
                            <a:srgbClr val="000000"/>
                          </a:solidFill>
                          <a:latin typeface="+mn-lt"/>
                          <a:ea typeface="Times New Roman"/>
                          <a:cs typeface="Times New Roman"/>
                        </a:rPr>
                        <a:t>эталону</a:t>
                      </a:r>
                      <a:endParaRPr lang="ru-RU" sz="1200" b="1" dirty="0">
                        <a:latin typeface="+mn-lt"/>
                        <a:ea typeface="Times New Roman"/>
                        <a:cs typeface="Times New Roman"/>
                      </a:endParaRPr>
                    </a:p>
                  </a:txBody>
                  <a:tcPr marL="11710" marR="117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800" i="1" dirty="0">
                          <a:solidFill>
                            <a:srgbClr val="000000"/>
                          </a:solidFill>
                          <a:latin typeface="+mn-lt"/>
                          <a:ea typeface="Times New Roman"/>
                          <a:cs typeface="Times New Roman"/>
                        </a:rPr>
                        <a:t>Основная цель:</a:t>
                      </a:r>
                      <a:r>
                        <a:rPr lang="ru-RU" sz="800" dirty="0">
                          <a:solidFill>
                            <a:srgbClr val="000000"/>
                          </a:solidFill>
                          <a:latin typeface="+mn-lt"/>
                          <a:ea typeface="Times New Roman"/>
                          <a:cs typeface="Times New Roman"/>
                        </a:rPr>
                        <a:t>  </a:t>
                      </a:r>
                      <a:r>
                        <a:rPr lang="ru-RU" sz="800" dirty="0" err="1">
                          <a:solidFill>
                            <a:srgbClr val="000000"/>
                          </a:solidFill>
                          <a:latin typeface="+mn-lt"/>
                          <a:ea typeface="Times New Roman"/>
                          <a:cs typeface="Times New Roman"/>
                        </a:rPr>
                        <a:t>интериоризация</a:t>
                      </a:r>
                      <a:r>
                        <a:rPr lang="ru-RU" sz="800" dirty="0">
                          <a:solidFill>
                            <a:srgbClr val="000000"/>
                          </a:solidFill>
                          <a:latin typeface="+mn-lt"/>
                          <a:ea typeface="Times New Roman"/>
                          <a:cs typeface="Times New Roman"/>
                        </a:rPr>
                        <a:t> способов действий, вызвавших затруднения, самопроверка их усвоения, индивидуальная рефлексия достижения цели, а также создание (по возможности) ситуации успеха.</a:t>
                      </a:r>
                      <a:endParaRPr lang="ru-RU" sz="800" dirty="0">
                        <a:latin typeface="+mn-lt"/>
                        <a:ea typeface="Times New Roman"/>
                        <a:cs typeface="Times New Roman"/>
                      </a:endParaRPr>
                    </a:p>
                    <a:p>
                      <a:pPr algn="just">
                        <a:lnSpc>
                          <a:spcPct val="115000"/>
                        </a:lnSpc>
                        <a:spcAft>
                          <a:spcPts val="0"/>
                        </a:spcAft>
                      </a:pPr>
                      <a:r>
                        <a:rPr lang="ru-RU" sz="800" i="1" dirty="0">
                          <a:solidFill>
                            <a:srgbClr val="000000"/>
                          </a:solidFill>
                          <a:latin typeface="+mn-lt"/>
                          <a:ea typeface="Times New Roman"/>
                          <a:cs typeface="Times New Roman"/>
                        </a:rPr>
                        <a:t>Для реализации этой цели</a:t>
                      </a:r>
                      <a:r>
                        <a:rPr lang="ru-RU" sz="800" dirty="0">
                          <a:solidFill>
                            <a:srgbClr val="000000"/>
                          </a:solidFill>
                          <a:latin typeface="+mn-lt"/>
                          <a:ea typeface="Times New Roman"/>
                          <a:cs typeface="Times New Roman"/>
                        </a:rPr>
                        <a:t> необходимо, чтобы обучающиеся, допустившие ошибки в контрольной работе:</a:t>
                      </a:r>
                      <a:endParaRPr lang="ru-RU" sz="800"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800" dirty="0">
                          <a:solidFill>
                            <a:srgbClr val="000000"/>
                          </a:solidFill>
                          <a:latin typeface="+mn-lt"/>
                          <a:ea typeface="Times New Roman"/>
                          <a:cs typeface="Times New Roman"/>
                        </a:rPr>
                        <a:t>выполнили самостоятельную работу, аналогичную контролируемой работе, выбирая только те задания, в которых допущены ошибки;</a:t>
                      </a:r>
                      <a:endParaRPr lang="ru-RU" sz="800"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800" dirty="0">
                          <a:solidFill>
                            <a:srgbClr val="000000"/>
                          </a:solidFill>
                          <a:latin typeface="+mn-lt"/>
                          <a:ea typeface="Times New Roman"/>
                          <a:cs typeface="Times New Roman"/>
                        </a:rPr>
                        <a:t>провели самопроверку своих работ по готовому образцу и зафиксировали </a:t>
                      </a:r>
                      <a:r>
                        <a:rPr lang="ru-RU" sz="800" dirty="0" err="1">
                          <a:solidFill>
                            <a:srgbClr val="000000"/>
                          </a:solidFill>
                          <a:latin typeface="+mn-lt"/>
                          <a:ea typeface="Times New Roman"/>
                          <a:cs typeface="Times New Roman"/>
                        </a:rPr>
                        <a:t>знаково</a:t>
                      </a:r>
                      <a:r>
                        <a:rPr lang="ru-RU" sz="800" dirty="0">
                          <a:solidFill>
                            <a:srgbClr val="000000"/>
                          </a:solidFill>
                          <a:latin typeface="+mn-lt"/>
                          <a:ea typeface="Times New Roman"/>
                          <a:cs typeface="Times New Roman"/>
                        </a:rPr>
                        <a:t> результаты.</a:t>
                      </a:r>
                      <a:endParaRPr lang="ru-RU" sz="800"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800" dirty="0">
                          <a:solidFill>
                            <a:srgbClr val="000000"/>
                          </a:solidFill>
                          <a:latin typeface="+mn-lt"/>
                          <a:ea typeface="Times New Roman"/>
                          <a:cs typeface="Times New Roman"/>
                        </a:rPr>
                        <a:t>зафиксировали преодоление возникшего ранее затруднения.</a:t>
                      </a:r>
                      <a:endParaRPr lang="ru-RU" sz="800" dirty="0">
                        <a:latin typeface="+mn-lt"/>
                        <a:ea typeface="Times New Roman"/>
                        <a:cs typeface="Times New Roman"/>
                      </a:endParaRPr>
                    </a:p>
                    <a:p>
                      <a:pPr indent="201295" algn="just">
                        <a:lnSpc>
                          <a:spcPct val="115000"/>
                        </a:lnSpc>
                        <a:spcAft>
                          <a:spcPts val="0"/>
                        </a:spcAft>
                      </a:pPr>
                      <a:r>
                        <a:rPr lang="ru-RU" sz="800" dirty="0">
                          <a:solidFill>
                            <a:srgbClr val="000000"/>
                          </a:solidFill>
                          <a:latin typeface="+mn-lt"/>
                          <a:ea typeface="Times New Roman"/>
                          <a:cs typeface="Times New Roman"/>
                        </a:rPr>
                        <a:t>Обучающиеся, не допустившие ошибки в контрольной работе, выполняют самопроверку заданий творческого уровня по предложенному образцу.</a:t>
                      </a:r>
                      <a:endParaRPr lang="ru-RU" sz="800" dirty="0">
                        <a:latin typeface="+mn-lt"/>
                        <a:ea typeface="Times New Roman"/>
                        <a:cs typeface="Times New Roman"/>
                      </a:endParaRPr>
                    </a:p>
                  </a:txBody>
                  <a:tcPr marL="11710" marR="117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1355">
                <a:tc>
                  <a:txBody>
                    <a:bodyPr/>
                    <a:lstStyle/>
                    <a:p>
                      <a:pPr algn="l">
                        <a:lnSpc>
                          <a:spcPct val="115000"/>
                        </a:lnSpc>
                        <a:spcAft>
                          <a:spcPts val="0"/>
                        </a:spcAft>
                      </a:pPr>
                      <a:r>
                        <a:rPr lang="ru-RU" sz="1200" b="1" dirty="0">
                          <a:solidFill>
                            <a:srgbClr val="000000"/>
                          </a:solidFill>
                          <a:latin typeface="+mn-lt"/>
                          <a:ea typeface="Times New Roman"/>
                          <a:cs typeface="Times New Roman"/>
                        </a:rPr>
                        <a:t>Этап решения заданий творческого </a:t>
                      </a:r>
                      <a:r>
                        <a:rPr lang="ru-RU" sz="1200" b="1" dirty="0" smtClean="0">
                          <a:solidFill>
                            <a:srgbClr val="000000"/>
                          </a:solidFill>
                          <a:latin typeface="+mn-lt"/>
                          <a:ea typeface="Times New Roman"/>
                          <a:cs typeface="Times New Roman"/>
                        </a:rPr>
                        <a:t>уровня</a:t>
                      </a:r>
                      <a:endParaRPr lang="ru-RU" sz="1200" b="1" dirty="0">
                        <a:latin typeface="+mn-lt"/>
                        <a:ea typeface="Times New Roman"/>
                        <a:cs typeface="Times New Roman"/>
                      </a:endParaRPr>
                    </a:p>
                  </a:txBody>
                  <a:tcPr marL="11710" marR="117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800" i="1" dirty="0">
                          <a:solidFill>
                            <a:srgbClr val="000000"/>
                          </a:solidFill>
                          <a:latin typeface="+mn-lt"/>
                          <a:ea typeface="Times New Roman"/>
                          <a:cs typeface="Times New Roman"/>
                        </a:rPr>
                        <a:t>Основная цель:</a:t>
                      </a:r>
                      <a:r>
                        <a:rPr lang="ru-RU" sz="800" dirty="0">
                          <a:solidFill>
                            <a:srgbClr val="000000"/>
                          </a:solidFill>
                          <a:latin typeface="+mn-lt"/>
                          <a:ea typeface="Times New Roman"/>
                          <a:cs typeface="Times New Roman"/>
                        </a:rPr>
                        <a:t>  повторение и закрепление ранее изученного, подготовка к изучению следующих разделов курса.</a:t>
                      </a:r>
                      <a:endParaRPr lang="ru-RU" sz="800" dirty="0">
                        <a:latin typeface="+mn-lt"/>
                        <a:ea typeface="Times New Roman"/>
                        <a:cs typeface="Times New Roman"/>
                      </a:endParaRPr>
                    </a:p>
                    <a:p>
                      <a:pPr algn="just">
                        <a:lnSpc>
                          <a:spcPct val="115000"/>
                        </a:lnSpc>
                        <a:spcAft>
                          <a:spcPts val="0"/>
                        </a:spcAft>
                      </a:pPr>
                      <a:r>
                        <a:rPr lang="ru-RU" sz="800" i="1" dirty="0">
                          <a:solidFill>
                            <a:srgbClr val="000000"/>
                          </a:solidFill>
                          <a:latin typeface="+mn-lt"/>
                          <a:ea typeface="Times New Roman"/>
                          <a:cs typeface="Times New Roman"/>
                        </a:rPr>
                        <a:t>Для этого обучающиеся</a:t>
                      </a:r>
                      <a:r>
                        <a:rPr lang="ru-RU" sz="800" dirty="0">
                          <a:solidFill>
                            <a:srgbClr val="000000"/>
                          </a:solidFill>
                          <a:latin typeface="+mn-lt"/>
                          <a:ea typeface="Times New Roman"/>
                          <a:cs typeface="Times New Roman"/>
                        </a:rPr>
                        <a:t> при положительном результате предыдущего этапа:</a:t>
                      </a:r>
                      <a:endParaRPr lang="ru-RU" sz="800"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800" dirty="0">
                          <a:solidFill>
                            <a:srgbClr val="000000"/>
                          </a:solidFill>
                          <a:latin typeface="+mn-lt"/>
                          <a:ea typeface="Times New Roman"/>
                          <a:cs typeface="Times New Roman"/>
                        </a:rPr>
                        <a:t>выполняют задания, в которых рассматриваемые способы действий связываются с ранее изученными и между собой;</a:t>
                      </a:r>
                      <a:endParaRPr lang="ru-RU" sz="800"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800" dirty="0">
                          <a:solidFill>
                            <a:srgbClr val="000000"/>
                          </a:solidFill>
                          <a:latin typeface="+mn-lt"/>
                          <a:ea typeface="Times New Roman"/>
                          <a:cs typeface="Times New Roman"/>
                        </a:rPr>
                        <a:t>выполняют задания на подготовку к изучению следующие тем.</a:t>
                      </a:r>
                      <a:endParaRPr lang="ru-RU" sz="800" dirty="0">
                        <a:latin typeface="+mn-lt"/>
                        <a:ea typeface="Times New Roman"/>
                        <a:cs typeface="Times New Roman"/>
                      </a:endParaRPr>
                    </a:p>
                    <a:p>
                      <a:pPr indent="201295" algn="just">
                        <a:lnSpc>
                          <a:spcPct val="115000"/>
                        </a:lnSpc>
                        <a:spcAft>
                          <a:spcPts val="0"/>
                        </a:spcAft>
                      </a:pPr>
                      <a:r>
                        <a:rPr lang="ru-RU" sz="800" dirty="0">
                          <a:solidFill>
                            <a:srgbClr val="000000"/>
                          </a:solidFill>
                          <a:latin typeface="+mn-lt"/>
                          <a:ea typeface="Times New Roman"/>
                          <a:cs typeface="Times New Roman"/>
                        </a:rPr>
                        <a:t>При отрицательном результате обучающиеся повторяют предыдущий этап для другого варианта.</a:t>
                      </a:r>
                      <a:endParaRPr lang="ru-RU" sz="800" dirty="0">
                        <a:latin typeface="+mn-lt"/>
                        <a:ea typeface="Times New Roman"/>
                        <a:cs typeface="Times New Roman"/>
                      </a:endParaRPr>
                    </a:p>
                  </a:txBody>
                  <a:tcPr marL="11710" marR="117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1090">
                <a:tc>
                  <a:txBody>
                    <a:bodyPr/>
                    <a:lstStyle/>
                    <a:p>
                      <a:pPr algn="l">
                        <a:lnSpc>
                          <a:spcPct val="115000"/>
                        </a:lnSpc>
                        <a:spcAft>
                          <a:spcPts val="0"/>
                        </a:spcAft>
                      </a:pPr>
                      <a:r>
                        <a:rPr lang="ru-RU" sz="1200" b="1" dirty="0">
                          <a:solidFill>
                            <a:srgbClr val="000000"/>
                          </a:solidFill>
                          <a:latin typeface="+mn-lt"/>
                          <a:ea typeface="Times New Roman"/>
                          <a:cs typeface="Times New Roman"/>
                        </a:rPr>
                        <a:t>Этап рефлексии контрольно-коррекционной </a:t>
                      </a:r>
                      <a:r>
                        <a:rPr lang="ru-RU" sz="1200" b="1" dirty="0" smtClean="0">
                          <a:solidFill>
                            <a:srgbClr val="000000"/>
                          </a:solidFill>
                          <a:latin typeface="+mn-lt"/>
                          <a:ea typeface="Times New Roman"/>
                          <a:cs typeface="Times New Roman"/>
                        </a:rPr>
                        <a:t>деятельности</a:t>
                      </a:r>
                      <a:endParaRPr lang="ru-RU" sz="1200" b="1" dirty="0">
                        <a:latin typeface="+mn-lt"/>
                        <a:ea typeface="Times New Roman"/>
                        <a:cs typeface="Times New Roman"/>
                      </a:endParaRPr>
                    </a:p>
                  </a:txBody>
                  <a:tcPr marL="11710" marR="117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800" i="1" dirty="0">
                          <a:solidFill>
                            <a:srgbClr val="000000"/>
                          </a:solidFill>
                          <a:latin typeface="+mn-lt"/>
                          <a:ea typeface="Times New Roman"/>
                          <a:cs typeface="Times New Roman"/>
                        </a:rPr>
                        <a:t>Основная цель:</a:t>
                      </a:r>
                      <a:r>
                        <a:rPr lang="ru-RU" sz="800" dirty="0">
                          <a:solidFill>
                            <a:srgbClr val="000000"/>
                          </a:solidFill>
                          <a:latin typeface="+mn-lt"/>
                          <a:ea typeface="Times New Roman"/>
                          <a:cs typeface="Times New Roman"/>
                        </a:rPr>
                        <a:t>  самооценка результатов контрольно-коррекционной деятельности, осознание метода преодоления затруднений в деятельности и механизма контрольно-коррекционной деятельности.</a:t>
                      </a:r>
                      <a:endParaRPr lang="ru-RU" sz="800" dirty="0">
                        <a:latin typeface="+mn-lt"/>
                        <a:ea typeface="Times New Roman"/>
                        <a:cs typeface="Times New Roman"/>
                      </a:endParaRPr>
                    </a:p>
                    <a:p>
                      <a:pPr algn="just">
                        <a:lnSpc>
                          <a:spcPct val="115000"/>
                        </a:lnSpc>
                        <a:spcAft>
                          <a:spcPts val="0"/>
                        </a:spcAft>
                      </a:pPr>
                      <a:r>
                        <a:rPr lang="ru-RU" sz="800" i="1" dirty="0">
                          <a:solidFill>
                            <a:srgbClr val="000000"/>
                          </a:solidFill>
                          <a:latin typeface="+mn-lt"/>
                          <a:ea typeface="Times New Roman"/>
                          <a:cs typeface="Times New Roman"/>
                        </a:rPr>
                        <a:t>Для реализации этой цели обучающиеся</a:t>
                      </a:r>
                      <a:r>
                        <a:rPr lang="ru-RU" sz="800" dirty="0">
                          <a:solidFill>
                            <a:srgbClr val="000000"/>
                          </a:solidFill>
                          <a:latin typeface="+mn-lt"/>
                          <a:ea typeface="Times New Roman"/>
                          <a:cs typeface="Times New Roman"/>
                        </a:rPr>
                        <a:t>:</a:t>
                      </a:r>
                      <a:endParaRPr lang="ru-RU" sz="800"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800" dirty="0">
                          <a:solidFill>
                            <a:srgbClr val="000000"/>
                          </a:solidFill>
                          <a:latin typeface="+mn-lt"/>
                          <a:ea typeface="Times New Roman"/>
                          <a:cs typeface="Times New Roman"/>
                        </a:rPr>
                        <a:t>проговаривают механизм деятельности по контролю;</a:t>
                      </a:r>
                      <a:endParaRPr lang="ru-RU" sz="800"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800" dirty="0">
                          <a:solidFill>
                            <a:srgbClr val="000000"/>
                          </a:solidFill>
                          <a:latin typeface="+mn-lt"/>
                          <a:ea typeface="Times New Roman"/>
                          <a:cs typeface="Times New Roman"/>
                        </a:rPr>
                        <a:t>анализируют, где и почему были допущены ошибки, способы их исправления;</a:t>
                      </a:r>
                      <a:endParaRPr lang="ru-RU" sz="800"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800" dirty="0">
                          <a:solidFill>
                            <a:srgbClr val="000000"/>
                          </a:solidFill>
                          <a:latin typeface="+mn-lt"/>
                          <a:ea typeface="Times New Roman"/>
                          <a:cs typeface="Times New Roman"/>
                        </a:rPr>
                        <a:t>называют способы действий, вызвавшие затруднение;</a:t>
                      </a:r>
                      <a:endParaRPr lang="ru-RU" sz="800"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800" dirty="0">
                          <a:solidFill>
                            <a:srgbClr val="000000"/>
                          </a:solidFill>
                          <a:latin typeface="+mn-lt"/>
                          <a:ea typeface="Times New Roman"/>
                          <a:cs typeface="Times New Roman"/>
                        </a:rPr>
                        <a:t>фиксируют степень соответствия поставленной цели контрольно-коррекционной деятельности и ее результатов;</a:t>
                      </a:r>
                      <a:endParaRPr lang="ru-RU" sz="800"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800" dirty="0">
                          <a:solidFill>
                            <a:srgbClr val="000000"/>
                          </a:solidFill>
                          <a:latin typeface="+mn-lt"/>
                          <a:ea typeface="Times New Roman"/>
                          <a:cs typeface="Times New Roman"/>
                        </a:rPr>
                        <a:t>оценивают полученные результаты собственной деятельности;</a:t>
                      </a:r>
                      <a:endParaRPr lang="ru-RU" sz="800"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800" dirty="0">
                          <a:solidFill>
                            <a:srgbClr val="000000"/>
                          </a:solidFill>
                          <a:latin typeface="+mn-lt"/>
                          <a:ea typeface="Times New Roman"/>
                          <a:cs typeface="Times New Roman"/>
                        </a:rPr>
                        <a:t>при необходимости определяются задания для самоподготовки (домашнее задание с элементами выбора, творчества);</a:t>
                      </a:r>
                      <a:endParaRPr lang="ru-RU" sz="800" dirty="0">
                        <a:latin typeface="+mn-lt"/>
                        <a:ea typeface="Times New Roman"/>
                        <a:cs typeface="Times New Roman"/>
                      </a:endParaRPr>
                    </a:p>
                    <a:p>
                      <a:pPr marL="342900" lvl="0" indent="-342900" algn="just">
                        <a:lnSpc>
                          <a:spcPct val="115000"/>
                        </a:lnSpc>
                        <a:spcAft>
                          <a:spcPts val="0"/>
                        </a:spcAft>
                        <a:buSzPts val="1000"/>
                        <a:buFont typeface="Symbol"/>
                        <a:buChar char=""/>
                        <a:tabLst>
                          <a:tab pos="457200" algn="l"/>
                        </a:tabLst>
                      </a:pPr>
                      <a:r>
                        <a:rPr lang="ru-RU" sz="800" dirty="0">
                          <a:solidFill>
                            <a:srgbClr val="000000"/>
                          </a:solidFill>
                          <a:latin typeface="+mn-lt"/>
                          <a:ea typeface="Times New Roman"/>
                          <a:cs typeface="Times New Roman"/>
                        </a:rPr>
                        <a:t>намечают цели последующей деятельности.</a:t>
                      </a:r>
                      <a:endParaRPr lang="ru-RU" sz="800" dirty="0">
                        <a:latin typeface="+mn-lt"/>
                        <a:ea typeface="Times New Roman"/>
                        <a:cs typeface="Times New Roman"/>
                      </a:endParaRPr>
                    </a:p>
                    <a:p>
                      <a:pPr indent="180340" algn="just">
                        <a:lnSpc>
                          <a:spcPct val="115000"/>
                        </a:lnSpc>
                        <a:spcAft>
                          <a:spcPts val="0"/>
                        </a:spcAft>
                      </a:pPr>
                      <a:r>
                        <a:rPr lang="ru-RU" sz="800" dirty="0">
                          <a:solidFill>
                            <a:srgbClr val="000000"/>
                          </a:solidFill>
                          <a:latin typeface="+mn-lt"/>
                          <a:ea typeface="Times New Roman"/>
                          <a:cs typeface="Times New Roman"/>
                        </a:rPr>
                        <a:t>Таким образом, уроки развивающего контроля предполагают организацию деятельности ученика в соответствии со следующей структурой:</a:t>
                      </a:r>
                      <a:endParaRPr lang="ru-RU" sz="800" dirty="0">
                        <a:latin typeface="+mn-lt"/>
                        <a:ea typeface="Times New Roman"/>
                        <a:cs typeface="Times New Roman"/>
                      </a:endParaRPr>
                    </a:p>
                    <a:p>
                      <a:pPr marL="342900" lvl="0" indent="-342900" algn="just">
                        <a:lnSpc>
                          <a:spcPct val="115000"/>
                        </a:lnSpc>
                        <a:spcAft>
                          <a:spcPts val="0"/>
                        </a:spcAft>
                        <a:tabLst>
                          <a:tab pos="457200" algn="l"/>
                        </a:tabLst>
                      </a:pPr>
                      <a:r>
                        <a:rPr lang="ru-RU" sz="800" dirty="0">
                          <a:solidFill>
                            <a:srgbClr val="000000"/>
                          </a:solidFill>
                          <a:latin typeface="+mn-lt"/>
                          <a:ea typeface="Times New Roman"/>
                          <a:cs typeface="Times New Roman"/>
                        </a:rPr>
                        <a:t>Написание обучающимися варианта контрольной работы.</a:t>
                      </a:r>
                      <a:endParaRPr lang="ru-RU" sz="800" dirty="0">
                        <a:latin typeface="+mn-lt"/>
                        <a:ea typeface="Times New Roman"/>
                        <a:cs typeface="Times New Roman"/>
                      </a:endParaRPr>
                    </a:p>
                    <a:p>
                      <a:pPr marL="342900" lvl="0" indent="-342900" algn="just">
                        <a:lnSpc>
                          <a:spcPct val="115000"/>
                        </a:lnSpc>
                        <a:spcAft>
                          <a:spcPts val="0"/>
                        </a:spcAft>
                        <a:tabLst>
                          <a:tab pos="457200" algn="l"/>
                        </a:tabLst>
                      </a:pPr>
                      <a:r>
                        <a:rPr lang="ru-RU" sz="800" dirty="0">
                          <a:solidFill>
                            <a:srgbClr val="000000"/>
                          </a:solidFill>
                          <a:latin typeface="+mn-lt"/>
                          <a:ea typeface="Times New Roman"/>
                          <a:cs typeface="Times New Roman"/>
                        </a:rPr>
                        <a:t>Сопоставление с объективно обоснованным эталоном выполнения этой работы.</a:t>
                      </a:r>
                      <a:endParaRPr lang="ru-RU" sz="800" dirty="0">
                        <a:latin typeface="+mn-lt"/>
                        <a:ea typeface="Times New Roman"/>
                        <a:cs typeface="Times New Roman"/>
                      </a:endParaRPr>
                    </a:p>
                    <a:p>
                      <a:pPr marL="342900" lvl="0" indent="-342900" algn="just">
                        <a:lnSpc>
                          <a:spcPct val="115000"/>
                        </a:lnSpc>
                        <a:spcAft>
                          <a:spcPts val="0"/>
                        </a:spcAft>
                        <a:tabLst>
                          <a:tab pos="457200" algn="l"/>
                        </a:tabLst>
                      </a:pPr>
                      <a:r>
                        <a:rPr lang="ru-RU" sz="800" dirty="0">
                          <a:solidFill>
                            <a:srgbClr val="000000"/>
                          </a:solidFill>
                          <a:latin typeface="+mn-lt"/>
                          <a:ea typeface="Times New Roman"/>
                          <a:cs typeface="Times New Roman"/>
                        </a:rPr>
                        <a:t>Оценка обучающимися результата сопоставления в соответствии с ранее установленными критериями.</a:t>
                      </a:r>
                      <a:endParaRPr lang="ru-RU" sz="800" dirty="0">
                        <a:latin typeface="+mn-lt"/>
                        <a:ea typeface="Times New Roman"/>
                        <a:cs typeface="Times New Roman"/>
                      </a:endParaRPr>
                    </a:p>
                  </a:txBody>
                  <a:tcPr marL="11710" marR="117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571500" y="500063"/>
            <a:ext cx="8072438" cy="6002337"/>
          </a:xfrm>
          <a:prstGeom prst="rect">
            <a:avLst/>
          </a:prstGeom>
          <a:noFill/>
          <a:ln w="9525">
            <a:noFill/>
            <a:miter lim="800000"/>
            <a:headEnd/>
            <a:tailEnd/>
          </a:ln>
        </p:spPr>
        <p:txBody>
          <a:bodyPr>
            <a:spAutoFit/>
          </a:bodyPr>
          <a:lstStyle/>
          <a:p>
            <a:pPr algn="ctr"/>
            <a:r>
              <a:rPr lang="ru-RU" sz="2400" b="1" dirty="0" smtClean="0">
                <a:latin typeface="Calibri" pitchFamily="34" charset="0"/>
              </a:rPr>
              <a:t>Урок  </a:t>
            </a:r>
            <a:r>
              <a:rPr lang="ru-RU" sz="2400" b="1" dirty="0">
                <a:latin typeface="Calibri" pitchFamily="34" charset="0"/>
              </a:rPr>
              <a:t>открытия нового знания (ОНЗ</a:t>
            </a:r>
            <a:r>
              <a:rPr lang="ru-RU" sz="2400" b="1" dirty="0" smtClean="0">
                <a:latin typeface="Calibri" pitchFamily="34" charset="0"/>
              </a:rPr>
              <a:t>)</a:t>
            </a:r>
            <a:endParaRPr lang="ru-RU" sz="2400" dirty="0">
              <a:latin typeface="Calibri" pitchFamily="34" charset="0"/>
            </a:endParaRPr>
          </a:p>
          <a:p>
            <a:r>
              <a:rPr lang="ru-RU" b="1" i="1" u="sng" dirty="0" err="1">
                <a:latin typeface="Calibri" pitchFamily="34" charset="0"/>
              </a:rPr>
              <a:t>Деятельностная</a:t>
            </a:r>
            <a:r>
              <a:rPr lang="ru-RU" b="1" i="1" u="sng" dirty="0">
                <a:latin typeface="Calibri" pitchFamily="34" charset="0"/>
              </a:rPr>
              <a:t> цель</a:t>
            </a:r>
            <a:r>
              <a:rPr lang="ru-RU" b="1" i="1" dirty="0">
                <a:latin typeface="Calibri" pitchFamily="34" charset="0"/>
              </a:rPr>
              <a:t>: </a:t>
            </a:r>
            <a:r>
              <a:rPr lang="ru-RU" dirty="0">
                <a:latin typeface="Calibri" pitchFamily="34" charset="0"/>
              </a:rPr>
              <a:t>формирование у </a:t>
            </a:r>
            <a:r>
              <a:rPr lang="ru-RU" dirty="0" smtClean="0">
                <a:latin typeface="Calibri" pitchFamily="34" charset="0"/>
              </a:rPr>
              <a:t>обучающихся </a:t>
            </a:r>
            <a:r>
              <a:rPr lang="ru-RU" u="sng" dirty="0">
                <a:latin typeface="Calibri" pitchFamily="34" charset="0"/>
              </a:rPr>
              <a:t>умений реализации новых способов действия.</a:t>
            </a:r>
          </a:p>
          <a:p>
            <a:r>
              <a:rPr lang="ru-RU" b="1" i="1" u="sng" dirty="0">
                <a:latin typeface="Calibri" pitchFamily="34" charset="0"/>
              </a:rPr>
              <a:t>Содержательная цель</a:t>
            </a:r>
            <a:r>
              <a:rPr lang="ru-RU" b="1" i="1" dirty="0">
                <a:latin typeface="Calibri" pitchFamily="34" charset="0"/>
              </a:rPr>
              <a:t>: </a:t>
            </a:r>
            <a:r>
              <a:rPr lang="ru-RU" dirty="0">
                <a:latin typeface="Calibri" pitchFamily="34" charset="0"/>
              </a:rPr>
              <a:t>расширение понятийной базы за счет включения в нее новых элементов.</a:t>
            </a:r>
          </a:p>
          <a:p>
            <a:r>
              <a:rPr lang="ru-RU" b="1" i="1" u="sng" dirty="0">
                <a:latin typeface="Calibri" pitchFamily="34" charset="0"/>
              </a:rPr>
              <a:t>Алгоритм конструирования урока открытия нового знания:</a:t>
            </a:r>
            <a:endParaRPr lang="ru-RU" b="1" dirty="0">
              <a:latin typeface="Calibri" pitchFamily="34" charset="0"/>
            </a:endParaRPr>
          </a:p>
          <a:p>
            <a:r>
              <a:rPr lang="ru-RU" dirty="0">
                <a:latin typeface="Calibri" pitchFamily="34" charset="0"/>
              </a:rPr>
              <a:t>1.Выделить и сформулировать новое знание.</a:t>
            </a:r>
          </a:p>
          <a:p>
            <a:r>
              <a:rPr lang="ru-RU" dirty="0">
                <a:latin typeface="Calibri" pitchFamily="34" charset="0"/>
              </a:rPr>
              <a:t>2.Смоделировать способ открытия нового знания.</a:t>
            </a:r>
          </a:p>
          <a:p>
            <a:r>
              <a:rPr lang="ru-RU" dirty="0">
                <a:latin typeface="Calibri" pitchFamily="34" charset="0"/>
              </a:rPr>
              <a:t>3.Вычленить мыслительные операции, используемые при открытии нового знания.</a:t>
            </a:r>
          </a:p>
          <a:p>
            <a:r>
              <a:rPr lang="ru-RU" dirty="0">
                <a:latin typeface="Calibri" pitchFamily="34" charset="0"/>
              </a:rPr>
              <a:t>4.Определить необходимые ЗУН и способы его повторения.</a:t>
            </a:r>
          </a:p>
          <a:p>
            <a:r>
              <a:rPr lang="ru-RU" dirty="0">
                <a:latin typeface="Calibri" pitchFamily="34" charset="0"/>
              </a:rPr>
              <a:t>5.Подобрать упражнения для этапа актуализации, опираясь на перечень необходимых мыслительных операций и </a:t>
            </a:r>
            <a:r>
              <a:rPr lang="ru-RU" dirty="0" err="1">
                <a:latin typeface="Calibri" pitchFamily="34" charset="0"/>
              </a:rPr>
              <a:t>ЗУНов</a:t>
            </a:r>
            <a:r>
              <a:rPr lang="ru-RU" dirty="0">
                <a:latin typeface="Calibri" pitchFamily="34" charset="0"/>
              </a:rPr>
              <a:t>.</a:t>
            </a:r>
          </a:p>
          <a:p>
            <a:r>
              <a:rPr lang="ru-RU" dirty="0">
                <a:latin typeface="Calibri" pitchFamily="34" charset="0"/>
              </a:rPr>
              <a:t>6.Смоделировать затруднение и способ его фиксации.</a:t>
            </a:r>
          </a:p>
          <a:p>
            <a:r>
              <a:rPr lang="ru-RU" dirty="0">
                <a:latin typeface="Calibri" pitchFamily="34" charset="0"/>
              </a:rPr>
              <a:t>7.Смоделировать проблемную ситуацию и диалог.</a:t>
            </a:r>
          </a:p>
          <a:p>
            <a:r>
              <a:rPr lang="ru-RU" dirty="0">
                <a:latin typeface="Calibri" pitchFamily="34" charset="0"/>
              </a:rPr>
              <a:t>8.Составить самостоятельную работу и объективно обоснованный эталон.</a:t>
            </a:r>
          </a:p>
          <a:p>
            <a:r>
              <a:rPr lang="ru-RU" dirty="0">
                <a:latin typeface="Calibri" pitchFamily="34" charset="0"/>
              </a:rPr>
              <a:t>9.Определить приемы организации и проведения первичного закрепления.</a:t>
            </a:r>
          </a:p>
          <a:p>
            <a:r>
              <a:rPr lang="ru-RU" dirty="0">
                <a:latin typeface="Calibri" pitchFamily="34" charset="0"/>
              </a:rPr>
              <a:t>10.Подобрать задания для этапа повторения по уровням.</a:t>
            </a:r>
          </a:p>
          <a:p>
            <a:r>
              <a:rPr lang="ru-RU" dirty="0">
                <a:latin typeface="Calibri" pitchFamily="34" charset="0"/>
              </a:rPr>
              <a:t>11.Провести анализ урока по конспекту.</a:t>
            </a:r>
          </a:p>
          <a:p>
            <a:r>
              <a:rPr lang="ru-RU" dirty="0">
                <a:latin typeface="Calibri" pitchFamily="34" charset="0"/>
              </a:rPr>
              <a:t>12.Внести при необходимости коррективы в план конспекта.</a:t>
            </a:r>
          </a:p>
          <a:p>
            <a:endParaRPr lang="ru-RU" dirty="0">
              <a:latin typeface="Calibri"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56283" y="285728"/>
            <a:ext cx="3831433" cy="369332"/>
          </a:xfrm>
          <a:prstGeom prst="rect">
            <a:avLst/>
          </a:prstGeom>
        </p:spPr>
        <p:txBody>
          <a:bodyPr wrap="square">
            <a:spAutoFit/>
          </a:bodyPr>
          <a:lstStyle/>
          <a:p>
            <a:pPr algn="ctr"/>
            <a:r>
              <a:rPr lang="ru-RU" b="1" dirty="0" smtClean="0">
                <a:latin typeface="Cambria" pitchFamily="18" charset="0"/>
              </a:rPr>
              <a:t>Урок  рефлексии</a:t>
            </a:r>
            <a:endParaRPr lang="ru-RU" dirty="0">
              <a:latin typeface="Cambria" pitchFamily="18" charset="0"/>
            </a:endParaRPr>
          </a:p>
        </p:txBody>
      </p:sp>
      <p:sp>
        <p:nvSpPr>
          <p:cNvPr id="3" name="Прямоугольник 2"/>
          <p:cNvSpPr/>
          <p:nvPr/>
        </p:nvSpPr>
        <p:spPr>
          <a:xfrm>
            <a:off x="642910" y="642918"/>
            <a:ext cx="6215090" cy="2492990"/>
          </a:xfrm>
          <a:prstGeom prst="rect">
            <a:avLst/>
          </a:prstGeom>
        </p:spPr>
        <p:txBody>
          <a:bodyPr wrap="square">
            <a:spAutoFit/>
          </a:bodyPr>
          <a:lstStyle/>
          <a:p>
            <a:r>
              <a:rPr lang="ru-RU" sz="1400" i="1" u="sng" dirty="0" err="1" smtClean="0">
                <a:latin typeface="Calibri" pitchFamily="34" charset="0"/>
              </a:rPr>
              <a:t>Деятелъностная</a:t>
            </a:r>
            <a:r>
              <a:rPr lang="ru-RU" sz="1400" i="1" u="sng" dirty="0" smtClean="0">
                <a:latin typeface="Calibri" pitchFamily="34" charset="0"/>
              </a:rPr>
              <a:t> цель:</a:t>
            </a:r>
            <a:r>
              <a:rPr lang="ru-RU" sz="1400" i="1" dirty="0" smtClean="0">
                <a:latin typeface="Calibri" pitchFamily="34" charset="0"/>
              </a:rPr>
              <a:t> </a:t>
            </a:r>
            <a:r>
              <a:rPr lang="ru-RU" sz="1400" dirty="0" smtClean="0">
                <a:latin typeface="Calibri" pitchFamily="34" charset="0"/>
              </a:rPr>
              <a:t>формирование у обучающихся способностей к рефлексии коррекционно-контрольного типа и реализации коррекционной нормы (фиксирование собственных затруднений в деятельности, выявление их причин, построение и реализация проекта выхода из затруднения и т.д.).</a:t>
            </a:r>
            <a:br>
              <a:rPr lang="ru-RU" sz="1400" dirty="0" smtClean="0">
                <a:latin typeface="Calibri" pitchFamily="34" charset="0"/>
              </a:rPr>
            </a:br>
            <a:r>
              <a:rPr lang="ru-RU" sz="1400" i="1" u="sng" dirty="0" smtClean="0">
                <a:latin typeface="Calibri" pitchFamily="34" charset="0"/>
              </a:rPr>
              <a:t>Содержательная цель:</a:t>
            </a:r>
            <a:r>
              <a:rPr lang="ru-RU" sz="1400" i="1" dirty="0" smtClean="0">
                <a:latin typeface="Calibri" pitchFamily="34" charset="0"/>
              </a:rPr>
              <a:t>  </a:t>
            </a:r>
            <a:r>
              <a:rPr lang="ru-RU" sz="1400" dirty="0" smtClean="0">
                <a:latin typeface="Calibri" pitchFamily="34" charset="0"/>
              </a:rPr>
              <a:t>закрепление и при необходимости коррекция изученных способов действий – понятий, алгоритмов и т.д.</a:t>
            </a:r>
          </a:p>
          <a:p>
            <a:endParaRPr lang="ru-RU" dirty="0" smtClean="0">
              <a:latin typeface="Calibri" pitchFamily="34" charset="0"/>
            </a:endParaRPr>
          </a:p>
          <a:p>
            <a:endParaRPr lang="ru-RU" dirty="0" smtClean="0">
              <a:latin typeface="Calibri" pitchFamily="34" charset="0"/>
            </a:endParaRPr>
          </a:p>
          <a:p>
            <a:r>
              <a:rPr lang="ru-RU" dirty="0" smtClean="0">
                <a:latin typeface="Calibri" pitchFamily="34" charset="0"/>
              </a:rPr>
              <a:t/>
            </a:r>
            <a:br>
              <a:rPr lang="ru-RU" dirty="0" smtClean="0">
                <a:latin typeface="Calibri" pitchFamily="34" charset="0"/>
              </a:rPr>
            </a:br>
            <a:endParaRPr lang="ru-RU" dirty="0">
              <a:latin typeface="Calibri" pitchFamily="34" charset="0"/>
            </a:endParaRPr>
          </a:p>
        </p:txBody>
      </p:sp>
      <p:sp>
        <p:nvSpPr>
          <p:cNvPr id="5" name="Прямоугольник 4"/>
          <p:cNvSpPr/>
          <p:nvPr/>
        </p:nvSpPr>
        <p:spPr>
          <a:xfrm>
            <a:off x="714348" y="2214555"/>
            <a:ext cx="6143652" cy="3693319"/>
          </a:xfrm>
          <a:prstGeom prst="rect">
            <a:avLst/>
          </a:prstGeom>
        </p:spPr>
        <p:txBody>
          <a:bodyPr wrap="square">
            <a:spAutoFit/>
          </a:bodyPr>
          <a:lstStyle/>
          <a:p>
            <a:pPr algn="ctr"/>
            <a:r>
              <a:rPr lang="ru-RU" b="1" i="1" u="sng" dirty="0" smtClean="0">
                <a:latin typeface="Calibri" pitchFamily="34" charset="0"/>
              </a:rPr>
              <a:t>Алгоритм конструирования урока рефлексии:</a:t>
            </a:r>
          </a:p>
          <a:p>
            <a:endParaRPr lang="ru-RU" b="1" i="1" u="sng" dirty="0" smtClean="0">
              <a:latin typeface="Calibri" pitchFamily="34" charset="0"/>
            </a:endParaRPr>
          </a:p>
          <a:p>
            <a:endParaRPr lang="ru-RU" b="1" i="1" u="sng" dirty="0" smtClean="0">
              <a:latin typeface="Calibri" pitchFamily="34" charset="0"/>
            </a:endParaRPr>
          </a:p>
          <a:p>
            <a:endParaRPr lang="ru-RU" b="1" i="1" u="sng" dirty="0" smtClean="0">
              <a:latin typeface="Calibri" pitchFamily="34" charset="0"/>
            </a:endParaRPr>
          </a:p>
          <a:p>
            <a:endParaRPr lang="ru-RU" b="1" i="1" u="sng" dirty="0" smtClean="0">
              <a:latin typeface="Calibri" pitchFamily="34" charset="0"/>
            </a:endParaRPr>
          </a:p>
          <a:p>
            <a:endParaRPr lang="ru-RU" b="1" i="1" u="sng" dirty="0" smtClean="0">
              <a:latin typeface="Calibri" pitchFamily="34" charset="0"/>
            </a:endParaRPr>
          </a:p>
          <a:p>
            <a:endParaRPr lang="ru-RU" b="1" i="1" u="sng" dirty="0" smtClean="0">
              <a:latin typeface="Calibri" pitchFamily="34" charset="0"/>
            </a:endParaRPr>
          </a:p>
          <a:p>
            <a:endParaRPr lang="ru-RU" b="1" i="1" u="sng" dirty="0" smtClean="0">
              <a:latin typeface="Calibri" pitchFamily="34" charset="0"/>
            </a:endParaRPr>
          </a:p>
          <a:p>
            <a:endParaRPr lang="ru-RU" b="1" i="1" u="sng" dirty="0" smtClean="0">
              <a:latin typeface="Calibri" pitchFamily="34" charset="0"/>
            </a:endParaRPr>
          </a:p>
          <a:p>
            <a:endParaRPr lang="ru-RU" b="1" i="1" u="sng" dirty="0" smtClean="0">
              <a:latin typeface="Calibri" pitchFamily="34" charset="0"/>
            </a:endParaRPr>
          </a:p>
          <a:p>
            <a:endParaRPr lang="ru-RU" b="1" i="1" u="sng" dirty="0" smtClean="0">
              <a:latin typeface="Calibri" pitchFamily="34" charset="0"/>
            </a:endParaRPr>
          </a:p>
          <a:p>
            <a:endParaRPr lang="ru-RU" b="1" i="1" u="sng" dirty="0" smtClean="0">
              <a:latin typeface="Calibri" pitchFamily="34" charset="0"/>
            </a:endParaRPr>
          </a:p>
          <a:p>
            <a:endParaRPr lang="ru-RU" b="1" i="1" u="sng" dirty="0" smtClean="0">
              <a:latin typeface="Calibri" pitchFamily="34" charset="0"/>
            </a:endParaRPr>
          </a:p>
        </p:txBody>
      </p:sp>
      <p:sp>
        <p:nvSpPr>
          <p:cNvPr id="6" name="Прямоугольник 5"/>
          <p:cNvSpPr/>
          <p:nvPr/>
        </p:nvSpPr>
        <p:spPr>
          <a:xfrm>
            <a:off x="285720" y="2571744"/>
            <a:ext cx="8215370" cy="3656386"/>
          </a:xfrm>
          <a:prstGeom prst="rect">
            <a:avLst/>
          </a:prstGeom>
        </p:spPr>
        <p:txBody>
          <a:bodyPr wrap="square">
            <a:spAutoFit/>
          </a:bodyPr>
          <a:lstStyle/>
          <a:p>
            <a:pPr marL="596646" indent="-514350">
              <a:lnSpc>
                <a:spcPct val="120000"/>
              </a:lnSpc>
              <a:buClrTx/>
              <a:buFont typeface="+mj-lt"/>
              <a:buAutoNum type="arabicPeriod"/>
            </a:pPr>
            <a:r>
              <a:rPr lang="ru-RU" sz="1400" b="1" dirty="0" smtClean="0">
                <a:latin typeface="Calibri" pitchFamily="34" charset="0"/>
                <a:cs typeface="Arial" pitchFamily="34" charset="0"/>
              </a:rPr>
              <a:t>Подобрать задания для этапа повторения,</a:t>
            </a:r>
            <a:r>
              <a:rPr lang="en-US" sz="1400" b="1" dirty="0" smtClean="0">
                <a:latin typeface="Calibri" pitchFamily="34" charset="0"/>
                <a:cs typeface="Arial" pitchFamily="34" charset="0"/>
              </a:rPr>
              <a:t> </a:t>
            </a:r>
            <a:r>
              <a:rPr lang="ru-RU" sz="1400" b="1" dirty="0" smtClean="0">
                <a:latin typeface="Calibri" pitchFamily="34" charset="0"/>
                <a:cs typeface="Arial" pitchFamily="34" charset="0"/>
              </a:rPr>
              <a:t>продумать аргументацию выбора этих</a:t>
            </a:r>
            <a:r>
              <a:rPr lang="en-US" sz="1400" b="1" dirty="0" smtClean="0">
                <a:latin typeface="Calibri" pitchFamily="34" charset="0"/>
                <a:cs typeface="Arial" pitchFamily="34" charset="0"/>
              </a:rPr>
              <a:t> </a:t>
            </a:r>
            <a:r>
              <a:rPr lang="ru-RU" sz="1400" b="1" dirty="0" smtClean="0">
                <a:latin typeface="Calibri" pitchFamily="34" charset="0"/>
                <a:cs typeface="Arial" pitchFamily="34" charset="0"/>
              </a:rPr>
              <a:t>заданий для обучающихся.</a:t>
            </a:r>
            <a:endParaRPr lang="en-US" sz="1400" b="1" dirty="0" smtClean="0">
              <a:latin typeface="Calibri" pitchFamily="34" charset="0"/>
              <a:cs typeface="Arial" pitchFamily="34" charset="0"/>
            </a:endParaRPr>
          </a:p>
          <a:p>
            <a:pPr marL="596646" indent="-514350">
              <a:lnSpc>
                <a:spcPct val="120000"/>
              </a:lnSpc>
              <a:buClrTx/>
              <a:buFont typeface="+mj-lt"/>
              <a:buAutoNum type="arabicPeriod"/>
            </a:pPr>
            <a:r>
              <a:rPr lang="ru-RU" sz="1400" b="1" dirty="0" smtClean="0">
                <a:latin typeface="Calibri" pitchFamily="34" charset="0"/>
                <a:cs typeface="Arial" pitchFamily="34" charset="0"/>
              </a:rPr>
              <a:t>Составить список мест возможных</a:t>
            </a:r>
            <a:r>
              <a:rPr lang="en-US" sz="1400" b="1" dirty="0" smtClean="0">
                <a:latin typeface="Calibri" pitchFamily="34" charset="0"/>
                <a:cs typeface="Arial" pitchFamily="34" charset="0"/>
              </a:rPr>
              <a:t> </a:t>
            </a:r>
            <a:r>
              <a:rPr lang="ru-RU" sz="1400" b="1" dirty="0" smtClean="0">
                <a:latin typeface="Calibri" pitchFamily="34" charset="0"/>
                <a:cs typeface="Arial" pitchFamily="34" charset="0"/>
              </a:rPr>
              <a:t>затруднений  обучающихся </a:t>
            </a:r>
            <a:r>
              <a:rPr lang="en-US" sz="1400" b="1" dirty="0" smtClean="0">
                <a:latin typeface="Calibri" pitchFamily="34" charset="0"/>
                <a:cs typeface="Arial" pitchFamily="34" charset="0"/>
              </a:rPr>
              <a:t> </a:t>
            </a:r>
            <a:r>
              <a:rPr lang="ru-RU" sz="1400" b="1" dirty="0" smtClean="0">
                <a:latin typeface="Calibri" pitchFamily="34" charset="0"/>
                <a:cs typeface="Arial" pitchFamily="34" charset="0"/>
              </a:rPr>
              <a:t>и их причин.</a:t>
            </a:r>
            <a:endParaRPr lang="en-US" sz="1400" b="1" dirty="0" smtClean="0">
              <a:latin typeface="Calibri" pitchFamily="34" charset="0"/>
              <a:cs typeface="Arial" pitchFamily="34" charset="0"/>
            </a:endParaRPr>
          </a:p>
          <a:p>
            <a:pPr marL="596646" indent="-514350">
              <a:lnSpc>
                <a:spcPct val="120000"/>
              </a:lnSpc>
              <a:buClrTx/>
              <a:buFont typeface="+mj-lt"/>
              <a:buAutoNum type="arabicPeriod"/>
            </a:pPr>
            <a:r>
              <a:rPr lang="ru-RU" sz="1400" b="1" dirty="0" smtClean="0">
                <a:latin typeface="Calibri" pitchFamily="34" charset="0"/>
                <a:cs typeface="Arial" pitchFamily="34" charset="0"/>
              </a:rPr>
              <a:t>Сконструировать диалоги для организации</a:t>
            </a:r>
            <a:r>
              <a:rPr lang="en-US" sz="1400" b="1" dirty="0" smtClean="0">
                <a:latin typeface="Calibri" pitchFamily="34" charset="0"/>
                <a:cs typeface="Arial" pitchFamily="34" charset="0"/>
              </a:rPr>
              <a:t> </a:t>
            </a:r>
            <a:r>
              <a:rPr lang="ru-RU" sz="1400" b="1" dirty="0" smtClean="0">
                <a:latin typeface="Calibri" pitchFamily="34" charset="0"/>
                <a:cs typeface="Arial" pitchFamily="34" charset="0"/>
              </a:rPr>
              <a:t>фронтальной работы на всех этапах урока</a:t>
            </a:r>
            <a:r>
              <a:rPr lang="en-US" sz="1400" b="1" dirty="0" smtClean="0">
                <a:latin typeface="Calibri" pitchFamily="34" charset="0"/>
                <a:cs typeface="Arial" pitchFamily="34" charset="0"/>
              </a:rPr>
              <a:t> </a:t>
            </a:r>
            <a:r>
              <a:rPr lang="ru-RU" sz="1400" b="1" dirty="0" smtClean="0">
                <a:latin typeface="Calibri" pitchFamily="34" charset="0"/>
                <a:cs typeface="Arial" pitchFamily="34" charset="0"/>
              </a:rPr>
              <a:t>(обратить особое внимание на этап</a:t>
            </a:r>
            <a:r>
              <a:rPr lang="en-US" sz="1400" b="1" dirty="0" smtClean="0">
                <a:latin typeface="Calibri" pitchFamily="34" charset="0"/>
                <a:cs typeface="Arial" pitchFamily="34" charset="0"/>
              </a:rPr>
              <a:t> </a:t>
            </a:r>
            <a:r>
              <a:rPr lang="ru-RU" sz="1400" b="1" dirty="0" smtClean="0">
                <a:latin typeface="Calibri" pitchFamily="34" charset="0"/>
                <a:cs typeface="Arial" pitchFamily="34" charset="0"/>
              </a:rPr>
              <a:t>локализации затруднений).</a:t>
            </a:r>
            <a:endParaRPr lang="en-US" sz="1400" b="1" dirty="0" smtClean="0">
              <a:latin typeface="Calibri" pitchFamily="34" charset="0"/>
              <a:cs typeface="Arial" pitchFamily="34" charset="0"/>
            </a:endParaRPr>
          </a:p>
          <a:p>
            <a:pPr marL="596646" indent="-514350">
              <a:lnSpc>
                <a:spcPct val="120000"/>
              </a:lnSpc>
              <a:buClrTx/>
              <a:buFont typeface="+mj-lt"/>
              <a:buAutoNum type="arabicPeriod"/>
            </a:pPr>
            <a:r>
              <a:rPr lang="ru-RU" sz="1400" b="1" dirty="0" smtClean="0">
                <a:latin typeface="Calibri" pitchFamily="34" charset="0"/>
                <a:cs typeface="Arial" pitchFamily="34" charset="0"/>
              </a:rPr>
              <a:t>Подобрать задания для самостоятельной</a:t>
            </a:r>
            <a:r>
              <a:rPr lang="en-US" sz="1400" b="1" dirty="0" smtClean="0">
                <a:latin typeface="Calibri" pitchFamily="34" charset="0"/>
                <a:cs typeface="Arial" pitchFamily="34" charset="0"/>
              </a:rPr>
              <a:t> </a:t>
            </a:r>
            <a:r>
              <a:rPr lang="ru-RU" sz="1400" b="1" dirty="0" smtClean="0">
                <a:latin typeface="Calibri" pitchFamily="34" charset="0"/>
                <a:cs typeface="Arial" pitchFamily="34" charset="0"/>
              </a:rPr>
              <a:t>работы  на применение</a:t>
            </a:r>
            <a:r>
              <a:rPr lang="en-US" sz="1400" b="1" dirty="0" smtClean="0">
                <a:latin typeface="Calibri" pitchFamily="34" charset="0"/>
                <a:cs typeface="Arial" pitchFamily="34" charset="0"/>
              </a:rPr>
              <a:t> </a:t>
            </a:r>
            <a:r>
              <a:rPr lang="ru-RU" sz="1400" b="1" dirty="0" smtClean="0">
                <a:latin typeface="Calibri" pitchFamily="34" charset="0"/>
                <a:cs typeface="Arial" pitchFamily="34" charset="0"/>
              </a:rPr>
              <a:t>перечисленных знаний.</a:t>
            </a:r>
          </a:p>
          <a:p>
            <a:pPr marL="596646" indent="-514350">
              <a:lnSpc>
                <a:spcPct val="120000"/>
              </a:lnSpc>
              <a:buClrTx/>
              <a:buFont typeface="+mj-lt"/>
              <a:buAutoNum type="arabicPeriod" startAt="5"/>
            </a:pPr>
            <a:r>
              <a:rPr lang="ru-RU" sz="1400" b="1" dirty="0" smtClean="0">
                <a:latin typeface="Calibri" pitchFamily="34" charset="0"/>
                <a:cs typeface="Arial" pitchFamily="34" charset="0"/>
              </a:rPr>
              <a:t>Спроектировать  деятельность  обучающихся,</a:t>
            </a:r>
            <a:r>
              <a:rPr lang="en-US" sz="1400" b="1" dirty="0" smtClean="0">
                <a:latin typeface="Calibri" pitchFamily="34" charset="0"/>
                <a:cs typeface="Arial" pitchFamily="34" charset="0"/>
              </a:rPr>
              <a:t> </a:t>
            </a:r>
            <a:r>
              <a:rPr lang="ru-RU" sz="1400" b="1" dirty="0" smtClean="0">
                <a:latin typeface="Calibri" pitchFamily="34" charset="0"/>
                <a:cs typeface="Arial" pitchFamily="34" charset="0"/>
              </a:rPr>
              <a:t>зафиксировавших  отсутствие   затруднений</a:t>
            </a:r>
            <a:r>
              <a:rPr lang="en-US" sz="1400" b="1" dirty="0" smtClean="0">
                <a:latin typeface="Calibri" pitchFamily="34" charset="0"/>
                <a:cs typeface="Arial" pitchFamily="34" charset="0"/>
              </a:rPr>
              <a:t> </a:t>
            </a:r>
            <a:r>
              <a:rPr lang="ru-RU" sz="1400" b="1" dirty="0" smtClean="0">
                <a:latin typeface="Calibri" pitchFamily="34" charset="0"/>
                <a:cs typeface="Arial" pitchFamily="34" charset="0"/>
              </a:rPr>
              <a:t>(подобрать задания  более  высокого  уровня</a:t>
            </a:r>
            <a:r>
              <a:rPr lang="en-US" sz="1400" b="1" dirty="0" smtClean="0">
                <a:latin typeface="Calibri" pitchFamily="34" charset="0"/>
                <a:cs typeface="Arial" pitchFamily="34" charset="0"/>
              </a:rPr>
              <a:t> </a:t>
            </a:r>
            <a:r>
              <a:rPr lang="ru-RU" sz="1400" b="1" dirty="0" smtClean="0">
                <a:latin typeface="Calibri" pitchFamily="34" charset="0"/>
                <a:cs typeface="Arial" pitchFamily="34" charset="0"/>
              </a:rPr>
              <a:t> сложности).</a:t>
            </a:r>
          </a:p>
          <a:p>
            <a:pPr marL="596646" indent="-514350">
              <a:lnSpc>
                <a:spcPct val="120000"/>
              </a:lnSpc>
              <a:buClrTx/>
              <a:buFont typeface="+mj-lt"/>
              <a:buAutoNum type="arabicPeriod" startAt="5"/>
            </a:pPr>
            <a:r>
              <a:rPr lang="ru-RU" sz="1400" b="1" dirty="0" smtClean="0">
                <a:latin typeface="Calibri" pitchFamily="34" charset="0"/>
                <a:cs typeface="Arial" pitchFamily="34" charset="0"/>
              </a:rPr>
              <a:t>Подготовить  образцы  и эталоны  для  самопроверки.</a:t>
            </a:r>
          </a:p>
          <a:p>
            <a:pPr marL="596646" indent="-514350">
              <a:lnSpc>
                <a:spcPct val="120000"/>
              </a:lnSpc>
              <a:buClrTx/>
              <a:buFont typeface="+mj-lt"/>
              <a:buAutoNum type="arabicPeriod" startAt="5"/>
            </a:pPr>
            <a:r>
              <a:rPr lang="ru-RU" sz="1400" b="1" dirty="0" smtClean="0">
                <a:latin typeface="Calibri" pitchFamily="34" charset="0"/>
                <a:cs typeface="Arial" pitchFamily="34" charset="0"/>
              </a:rPr>
              <a:t>Подобрать  задания  для  тренинга  и  актуализации  знаний.</a:t>
            </a:r>
          </a:p>
          <a:p>
            <a:pPr marL="596646" indent="-514350">
              <a:lnSpc>
                <a:spcPct val="120000"/>
              </a:lnSpc>
              <a:buClrTx/>
              <a:buFont typeface="+mj-lt"/>
              <a:buAutoNum type="arabicPeriod" startAt="5"/>
            </a:pPr>
            <a:r>
              <a:rPr lang="ru-RU" sz="1400" b="1" dirty="0" smtClean="0">
                <a:latin typeface="Calibri" pitchFamily="34" charset="0"/>
                <a:cs typeface="Arial" pitchFamily="34" charset="0"/>
              </a:rPr>
              <a:t>Продумать формы организации работы в группе  на каждом этапе урока.</a:t>
            </a:r>
          </a:p>
          <a:p>
            <a:pPr marL="596646" indent="-514350">
              <a:lnSpc>
                <a:spcPct val="120000"/>
              </a:lnSpc>
              <a:buClrTx/>
              <a:buFont typeface="+mj-lt"/>
              <a:buAutoNum type="arabicPeriod" startAt="5"/>
            </a:pPr>
            <a:r>
              <a:rPr lang="ru-RU" sz="1400" b="1" dirty="0" smtClean="0">
                <a:latin typeface="Calibri" pitchFamily="34" charset="0"/>
                <a:cs typeface="Arial" pitchFamily="34" charset="0"/>
              </a:rPr>
              <a:t>Составить  список  знаний – понятий, алгоритмов, правил, способов  действий  и т.д., которые  требуют тренинга  и  коррекции  ошибок. Подобрать соответствующие эталоны.</a:t>
            </a:r>
          </a:p>
          <a:p>
            <a:pPr marL="596646" indent="-514350">
              <a:lnSpc>
                <a:spcPct val="120000"/>
              </a:lnSpc>
              <a:buClrTx/>
              <a:buFont typeface="+mj-lt"/>
              <a:buAutoNum type="arabicPeriod"/>
            </a:pPr>
            <a:endParaRPr lang="ru-RU" sz="11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428596" y="214290"/>
            <a:ext cx="6429404" cy="7017306"/>
          </a:xfrm>
          <a:prstGeom prst="rect">
            <a:avLst/>
          </a:prstGeom>
        </p:spPr>
        <p:txBody>
          <a:bodyPr wrap="square">
            <a:spAutoFit/>
          </a:bodyPr>
          <a:lstStyle/>
          <a:p>
            <a:pPr algn="ctr"/>
            <a:r>
              <a:rPr lang="ru-RU" sz="2400" b="1" dirty="0" smtClean="0">
                <a:latin typeface="Calibri" pitchFamily="34" charset="0"/>
              </a:rPr>
              <a:t>Урок  общеметодологической направленности</a:t>
            </a:r>
          </a:p>
          <a:p>
            <a:r>
              <a:rPr lang="ru-RU" sz="1400" i="1" u="sng" dirty="0" err="1" smtClean="0">
                <a:latin typeface="Calibri" pitchFamily="34" charset="0"/>
              </a:rPr>
              <a:t>Деятелъностная</a:t>
            </a:r>
            <a:r>
              <a:rPr lang="ru-RU" sz="1400" i="1" u="sng" dirty="0" smtClean="0">
                <a:latin typeface="Calibri" pitchFamily="34" charset="0"/>
              </a:rPr>
              <a:t> цель:</a:t>
            </a:r>
            <a:r>
              <a:rPr lang="ru-RU" sz="1400" i="1" dirty="0" smtClean="0">
                <a:latin typeface="Calibri" pitchFamily="34" charset="0"/>
              </a:rPr>
              <a:t> </a:t>
            </a:r>
            <a:r>
              <a:rPr lang="ru-RU" sz="1400" dirty="0" smtClean="0">
                <a:latin typeface="Calibri" pitchFamily="34" charset="0"/>
              </a:rPr>
              <a:t>формирование у обучающихся </a:t>
            </a:r>
            <a:r>
              <a:rPr lang="ru-RU" sz="1400" dirty="0" err="1" smtClean="0">
                <a:latin typeface="Calibri" pitchFamily="34" charset="0"/>
              </a:rPr>
              <a:t>деятельностных</a:t>
            </a:r>
            <a:r>
              <a:rPr lang="ru-RU" sz="1400" dirty="0" smtClean="0">
                <a:latin typeface="Calibri" pitchFamily="34" charset="0"/>
              </a:rPr>
              <a:t> способностей и способностей к структурированию и систематизации изучаемого предметного содержания, формирование способности обучающихся к новому способу действия, связанному с построением структуры изученных понятий и алгоритмов.</a:t>
            </a:r>
            <a:br>
              <a:rPr lang="ru-RU" sz="1400" dirty="0" smtClean="0">
                <a:latin typeface="Calibri" pitchFamily="34" charset="0"/>
              </a:rPr>
            </a:br>
            <a:r>
              <a:rPr lang="ru-RU" sz="1400" i="1" u="sng" dirty="0" smtClean="0">
                <a:latin typeface="Calibri" pitchFamily="34" charset="0"/>
              </a:rPr>
              <a:t>Содержательная цель:</a:t>
            </a:r>
            <a:r>
              <a:rPr lang="ru-RU" sz="1400" i="1" dirty="0" smtClean="0">
                <a:latin typeface="Calibri" pitchFamily="34" charset="0"/>
              </a:rPr>
              <a:t> </a:t>
            </a:r>
            <a:r>
              <a:rPr lang="ru-RU" sz="1400" dirty="0" smtClean="0">
                <a:latin typeface="Calibri" pitchFamily="34" charset="0"/>
              </a:rPr>
              <a:t>построение обобщенных </a:t>
            </a:r>
            <a:r>
              <a:rPr lang="ru-RU" sz="1400" dirty="0" err="1" smtClean="0">
                <a:latin typeface="Calibri" pitchFamily="34" charset="0"/>
              </a:rPr>
              <a:t>деятельностных</a:t>
            </a:r>
            <a:r>
              <a:rPr lang="ru-RU" sz="1400" dirty="0" smtClean="0">
                <a:latin typeface="Calibri" pitchFamily="34" charset="0"/>
              </a:rPr>
              <a:t> норм и выявление теоретических основ развития содержательно-методических линий курсов, выявление теоретических основ построения содержательно-методических линий.</a:t>
            </a:r>
            <a:br>
              <a:rPr lang="ru-RU" sz="1400" dirty="0" smtClean="0">
                <a:latin typeface="Calibri" pitchFamily="34" charset="0"/>
              </a:rPr>
            </a:br>
            <a:r>
              <a:rPr lang="ru-RU" sz="1600" u="sng" dirty="0" smtClean="0">
                <a:latin typeface="Calibri" pitchFamily="34" charset="0"/>
              </a:rPr>
              <a:t>Целью уроков </a:t>
            </a:r>
            <a:r>
              <a:rPr lang="ru-RU" sz="1600" dirty="0" smtClean="0">
                <a:latin typeface="Calibri" pitchFamily="34" charset="0"/>
              </a:rPr>
              <a:t>общеметодологической направленности является построение методов, связывающих изученные понятия в единую систему.</a:t>
            </a:r>
          </a:p>
          <a:p>
            <a:r>
              <a:rPr lang="ru-RU" sz="1600" i="1" dirty="0" smtClean="0">
                <a:latin typeface="Calibri" pitchFamily="34" charset="0"/>
              </a:rPr>
              <a:t>У</a:t>
            </a:r>
            <a:r>
              <a:rPr lang="ru-RU" sz="1600" dirty="0" smtClean="0">
                <a:latin typeface="Calibri" pitchFamily="34" charset="0"/>
              </a:rPr>
              <a:t>роки общеметодологической направленности призваны формировать у обучающихся представления о методах, связывающих изучаемые понятия в единую систему и о методах организации самой учебной деятельности, направленной на </a:t>
            </a:r>
            <a:r>
              <a:rPr lang="ru-RU" sz="1600" dirty="0" err="1" smtClean="0">
                <a:latin typeface="Calibri" pitchFamily="34" charset="0"/>
              </a:rPr>
              <a:t>самоизменение</a:t>
            </a:r>
            <a:r>
              <a:rPr lang="ru-RU" sz="1600" dirty="0" smtClean="0">
                <a:latin typeface="Calibri" pitchFamily="34" charset="0"/>
              </a:rPr>
              <a:t> и саморазвитие</a:t>
            </a:r>
            <a:r>
              <a:rPr lang="ru-RU" sz="1600" i="1" dirty="0" smtClean="0">
                <a:latin typeface="Calibri" pitchFamily="34" charset="0"/>
              </a:rPr>
              <a:t>. </a:t>
            </a:r>
            <a:r>
              <a:rPr lang="ru-RU" sz="1600" dirty="0" smtClean="0">
                <a:latin typeface="Calibri" pitchFamily="34" charset="0"/>
              </a:rPr>
              <a:t>Так, на данных уроках организуется понимание и построение обучающимися норм и методов учебной деятельности, самоконтроля и самооценки, рефлексивной самоорганизации.</a:t>
            </a:r>
            <a:br>
              <a:rPr lang="ru-RU" sz="1600" dirty="0" smtClean="0">
                <a:latin typeface="Calibri" pitchFamily="34" charset="0"/>
              </a:rPr>
            </a:br>
            <a:r>
              <a:rPr lang="ru-RU" sz="1600" dirty="0" smtClean="0">
                <a:latin typeface="Calibri" pitchFamily="34" charset="0"/>
              </a:rPr>
              <a:t> </a:t>
            </a:r>
            <a:br>
              <a:rPr lang="ru-RU" sz="1600" dirty="0" smtClean="0">
                <a:latin typeface="Calibri" pitchFamily="34" charset="0"/>
              </a:rPr>
            </a:br>
            <a:r>
              <a:rPr lang="ru-RU" sz="1600" dirty="0" smtClean="0">
                <a:latin typeface="Calibri" pitchFamily="34" charset="0"/>
              </a:rPr>
              <a:t>Эти уроки могут быть </a:t>
            </a:r>
            <a:r>
              <a:rPr lang="ru-RU" sz="1600" i="1" dirty="0" err="1" smtClean="0">
                <a:latin typeface="Calibri" pitchFamily="34" charset="0"/>
              </a:rPr>
              <a:t>надпредметными</a:t>
            </a:r>
            <a:r>
              <a:rPr lang="ru-RU" sz="1600" dirty="0" smtClean="0">
                <a:latin typeface="Calibri" pitchFamily="34" charset="0"/>
              </a:rPr>
              <a:t> и проводиться вне рамок какого-либо предмета на классных часах, внеклассных мероприятиях или других специально отведенных для этого уроках в соответствии со структурой технологии </a:t>
            </a:r>
            <a:r>
              <a:rPr lang="ru-RU" sz="1600" dirty="0" err="1" smtClean="0">
                <a:latin typeface="Calibri" pitchFamily="34" charset="0"/>
              </a:rPr>
              <a:t>деятельностного</a:t>
            </a:r>
            <a:r>
              <a:rPr lang="ru-RU" sz="1600" dirty="0" smtClean="0">
                <a:latin typeface="Calibri" pitchFamily="34" charset="0"/>
              </a:rPr>
              <a:t> метода.</a:t>
            </a:r>
            <a:r>
              <a:rPr lang="ru-RU" sz="1200" dirty="0" smtClean="0"/>
              <a:t/>
            </a:r>
            <a:br>
              <a:rPr lang="ru-RU" sz="1200" dirty="0" smtClean="0"/>
            </a:br>
            <a:r>
              <a:rPr lang="ru-RU" sz="1200" dirty="0" smtClean="0"/>
              <a:t/>
            </a:r>
            <a:br>
              <a:rPr lang="ru-RU" sz="1200" dirty="0" smtClean="0"/>
            </a:br>
            <a:r>
              <a:rPr lang="ru-RU" sz="1200" dirty="0" smtClean="0"/>
              <a:t> </a:t>
            </a:r>
            <a:endParaRPr lang="ru-RU" b="1" i="1" u="sng" dirty="0" smtClean="0">
              <a:latin typeface="Calibri" pitchFamily="34" charset="0"/>
            </a:endParaRPr>
          </a:p>
          <a:p>
            <a:endParaRPr lang="ru-RU" b="1" i="1" u="sng" dirty="0" smtClean="0">
              <a:latin typeface="Calibri" pitchFamily="34" charset="0"/>
            </a:endParaRPr>
          </a:p>
          <a:p>
            <a:endParaRPr lang="ru-RU" b="1" dirty="0">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b="1" dirty="0" smtClean="0">
                <a:solidFill>
                  <a:srgbClr val="FFFF00"/>
                </a:solidFill>
                <a:latin typeface="Times New Roman" pitchFamily="18" charset="0"/>
                <a:cs typeface="Times New Roman" pitchFamily="18" charset="0"/>
              </a:rPr>
              <a:t>Отличительная особенность ФГОС - усиление ориентации на результаты образования</a:t>
            </a:r>
            <a:endParaRPr lang="ru-RU" sz="2800" dirty="0">
              <a:solidFill>
                <a:srgbClr val="FFFF00"/>
              </a:solidFill>
            </a:endParaRPr>
          </a:p>
        </p:txBody>
      </p:sp>
      <p:graphicFrame>
        <p:nvGraphicFramePr>
          <p:cNvPr id="4" name="Содержимое 3"/>
          <p:cNvGraphicFramePr>
            <a:graphicFrameLocks noGrp="1"/>
          </p:cNvGraphicFramePr>
          <p:nvPr>
            <p:ph idx="1"/>
          </p:nvPr>
        </p:nvGraphicFramePr>
        <p:xfrm>
          <a:off x="457200" y="1928802"/>
          <a:ext cx="8401080" cy="4357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142853"/>
            <a:ext cx="8001056" cy="7109639"/>
          </a:xfrm>
          <a:prstGeom prst="rect">
            <a:avLst/>
          </a:prstGeom>
        </p:spPr>
        <p:txBody>
          <a:bodyPr wrap="square">
            <a:spAutoFit/>
          </a:bodyPr>
          <a:lstStyle/>
          <a:p>
            <a:pPr algn="ctr"/>
            <a:r>
              <a:rPr lang="ru-RU" sz="2400" b="1" dirty="0" smtClean="0">
                <a:latin typeface="Calibri" pitchFamily="34" charset="0"/>
              </a:rPr>
              <a:t>Урок  развивающего контроля</a:t>
            </a:r>
          </a:p>
          <a:p>
            <a:pPr algn="ctr"/>
            <a:endParaRPr lang="ru-RU" sz="2400" b="1" dirty="0" smtClean="0">
              <a:latin typeface="Calibri" pitchFamily="34" charset="0"/>
            </a:endParaRPr>
          </a:p>
          <a:p>
            <a:pPr algn="ctr"/>
            <a:endParaRPr lang="ru-RU" sz="2400" b="1" dirty="0" smtClean="0">
              <a:latin typeface="Calibri" pitchFamily="34" charset="0"/>
            </a:endParaRPr>
          </a:p>
          <a:p>
            <a:pPr algn="ctr"/>
            <a:endParaRPr lang="ru-RU" sz="2400" b="1" dirty="0" smtClean="0">
              <a:latin typeface="Calibri" pitchFamily="34" charset="0"/>
            </a:endParaRPr>
          </a:p>
          <a:p>
            <a:pPr algn="ctr"/>
            <a:endParaRPr lang="ru-RU" sz="2400" b="1" dirty="0" smtClean="0">
              <a:latin typeface="Calibri" pitchFamily="34" charset="0"/>
            </a:endParaRPr>
          </a:p>
          <a:p>
            <a:pPr algn="ctr"/>
            <a:endParaRPr lang="ru-RU" sz="2400" b="1" dirty="0" smtClean="0">
              <a:latin typeface="Calibri" pitchFamily="34" charset="0"/>
            </a:endParaRPr>
          </a:p>
          <a:p>
            <a:pPr algn="ctr"/>
            <a:endParaRPr lang="ru-RU" sz="2400" b="1" dirty="0" smtClean="0">
              <a:latin typeface="Calibri" pitchFamily="34" charset="0"/>
            </a:endParaRPr>
          </a:p>
          <a:p>
            <a:pPr algn="ctr"/>
            <a:endParaRPr lang="ru-RU" sz="2400" b="1" dirty="0" smtClean="0">
              <a:latin typeface="Calibri" pitchFamily="34" charset="0"/>
            </a:endParaRPr>
          </a:p>
          <a:p>
            <a:pPr algn="ctr"/>
            <a:endParaRPr lang="ru-RU" sz="2400" b="1" dirty="0" smtClean="0">
              <a:latin typeface="Calibri" pitchFamily="34" charset="0"/>
            </a:endParaRPr>
          </a:p>
          <a:p>
            <a:pPr algn="ctr"/>
            <a:endParaRPr lang="ru-RU" sz="2400" b="1" dirty="0" smtClean="0">
              <a:latin typeface="Calibri" pitchFamily="34" charset="0"/>
            </a:endParaRPr>
          </a:p>
          <a:p>
            <a:pPr algn="ctr"/>
            <a:endParaRPr lang="ru-RU" sz="2400" b="1" dirty="0" smtClean="0">
              <a:latin typeface="Calibri" pitchFamily="34" charset="0"/>
            </a:endParaRPr>
          </a:p>
          <a:p>
            <a:pPr algn="ctr"/>
            <a:endParaRPr lang="ru-RU" sz="2400" b="1" dirty="0" smtClean="0">
              <a:latin typeface="Calibri" pitchFamily="34" charset="0"/>
            </a:endParaRPr>
          </a:p>
          <a:p>
            <a:pPr algn="ctr"/>
            <a:endParaRPr lang="ru-RU" sz="2400" b="1" dirty="0" smtClean="0">
              <a:latin typeface="Calibri" pitchFamily="34" charset="0"/>
            </a:endParaRPr>
          </a:p>
          <a:p>
            <a:pPr algn="ctr"/>
            <a:endParaRPr lang="ru-RU" sz="2400" b="1" dirty="0" smtClean="0">
              <a:latin typeface="Calibri" pitchFamily="34" charset="0"/>
            </a:endParaRPr>
          </a:p>
          <a:p>
            <a:pPr algn="ctr"/>
            <a:endParaRPr lang="ru-RU" sz="2400" b="1" dirty="0" smtClean="0">
              <a:latin typeface="Calibri" pitchFamily="34" charset="0"/>
            </a:endParaRPr>
          </a:p>
          <a:p>
            <a:pPr algn="ctr"/>
            <a:endParaRPr lang="ru-RU" sz="2400" b="1" dirty="0" smtClean="0">
              <a:latin typeface="Calibri" pitchFamily="34" charset="0"/>
            </a:endParaRPr>
          </a:p>
          <a:p>
            <a:pPr algn="ctr"/>
            <a:endParaRPr lang="ru-RU" sz="2400" b="1" dirty="0" smtClean="0">
              <a:latin typeface="Calibri" pitchFamily="34" charset="0"/>
            </a:endParaRPr>
          </a:p>
          <a:p>
            <a:pPr algn="ctr"/>
            <a:endParaRPr lang="ru-RU" sz="2400" b="1" dirty="0" smtClean="0">
              <a:latin typeface="Calibri" pitchFamily="34" charset="0"/>
            </a:endParaRPr>
          </a:p>
          <a:p>
            <a:pPr algn="ctr"/>
            <a:endParaRPr lang="ru-RU" sz="2400" b="1" dirty="0" smtClean="0">
              <a:latin typeface="Calibri" pitchFamily="34" charset="0"/>
            </a:endParaRPr>
          </a:p>
        </p:txBody>
      </p:sp>
      <p:sp>
        <p:nvSpPr>
          <p:cNvPr id="11" name="Заголовок 10"/>
          <p:cNvSpPr>
            <a:spLocks noGrp="1"/>
          </p:cNvSpPr>
          <p:nvPr>
            <p:ph type="title"/>
          </p:nvPr>
        </p:nvSpPr>
        <p:spPr>
          <a:xfrm>
            <a:off x="500034" y="1214422"/>
            <a:ext cx="8143932" cy="5214974"/>
          </a:xfrm>
        </p:spPr>
        <p:txBody>
          <a:bodyPr/>
          <a:lstStyle/>
          <a:p>
            <a:pPr marL="228600" lvl="0" indent="-228600" algn="l"/>
            <a:r>
              <a:rPr lang="ru-RU" sz="1200" dirty="0" smtClean="0"/>
              <a:t>     1. Выбрать форму проведения контрольной работы. Предполагается, что для урока развивающего контроля удобнее выбирать письменные формы контроля: </a:t>
            </a:r>
            <a:r>
              <a:rPr lang="ru-RU" sz="1200" u="sng" dirty="0" smtClean="0">
                <a:hlinkClick r:id="rId2"/>
              </a:rPr>
              <a:t>тесты</a:t>
            </a:r>
            <a:r>
              <a:rPr lang="ru-RU" sz="1200" dirty="0" smtClean="0"/>
              <a:t>, задания по карточкам, общие контрольные по вариантам. Желательно, чтобы контрольная работа содержала в себе </a:t>
            </a:r>
            <a:r>
              <a:rPr lang="ru-RU" sz="1200" u="sng" dirty="0" smtClean="0">
                <a:hlinkClick r:id="rId3"/>
              </a:rPr>
              <a:t>задания разного уровня сложности</a:t>
            </a:r>
            <a:r>
              <a:rPr lang="ru-RU" sz="1200" dirty="0" smtClean="0"/>
              <a:t>.</a:t>
            </a:r>
            <a:br>
              <a:rPr lang="ru-RU" sz="1200" dirty="0" smtClean="0"/>
            </a:br>
            <a:r>
              <a:rPr lang="ru-RU" sz="1200" dirty="0" smtClean="0"/>
              <a:t/>
            </a:r>
            <a:br>
              <a:rPr lang="ru-RU" sz="1200" dirty="0" smtClean="0"/>
            </a:br>
            <a:r>
              <a:rPr lang="ru-RU" sz="1200" dirty="0" smtClean="0"/>
              <a:t>2. Составить перечень необходимого минимума знаний (правил, формул, положений и пр.), то есть определить минимум того, что должен знать каждый ученик после изучения этого блока, раздела.   </a:t>
            </a:r>
            <a:br>
              <a:rPr lang="ru-RU" sz="1200" dirty="0" smtClean="0"/>
            </a:br>
            <a:r>
              <a:rPr lang="ru-RU" sz="1200" dirty="0" smtClean="0"/>
              <a:t/>
            </a:r>
            <a:br>
              <a:rPr lang="ru-RU" sz="1200" dirty="0" smtClean="0"/>
            </a:br>
            <a:r>
              <a:rPr lang="ru-RU" sz="1200" dirty="0" smtClean="0"/>
              <a:t>3. Для каждого вычлененного ЗУН составить задания, используя принцип минимакса (от самых простых до заданий повышенной сложности).</a:t>
            </a:r>
            <a:br>
              <a:rPr lang="ru-RU" sz="1200" dirty="0" smtClean="0"/>
            </a:br>
            <a:r>
              <a:rPr lang="ru-RU" sz="1200" dirty="0" smtClean="0"/>
              <a:t/>
            </a:r>
            <a:br>
              <a:rPr lang="ru-RU" sz="1200" dirty="0" smtClean="0"/>
            </a:br>
            <a:r>
              <a:rPr lang="ru-RU" sz="1200" dirty="0" smtClean="0"/>
              <a:t>4. Написать задания контрольной работы. Вариантов может быть несколько.</a:t>
            </a:r>
            <a:br>
              <a:rPr lang="ru-RU" sz="1200" dirty="0" smtClean="0"/>
            </a:br>
            <a:r>
              <a:rPr lang="ru-RU" sz="1200" dirty="0" smtClean="0"/>
              <a:t/>
            </a:r>
            <a:br>
              <a:rPr lang="ru-RU" sz="1200" dirty="0" smtClean="0"/>
            </a:br>
            <a:r>
              <a:rPr lang="ru-RU" sz="1200" dirty="0" smtClean="0"/>
              <a:t>5. К контрольной работе составить эталон проверки, разработать критерии оценивания и проверки.</a:t>
            </a:r>
            <a:br>
              <a:rPr lang="ru-RU" sz="1200" dirty="0" smtClean="0"/>
            </a:br>
            <a:r>
              <a:rPr lang="ru-RU" sz="1200" dirty="0" smtClean="0"/>
              <a:t/>
            </a:r>
            <a:br>
              <a:rPr lang="ru-RU" sz="1200" dirty="0" smtClean="0"/>
            </a:br>
            <a:r>
              <a:rPr lang="ru-RU" sz="1200" dirty="0" smtClean="0"/>
              <a:t>6. Выбрать формы работы для каждого этапа урока, определить, какие методы будут использованы.</a:t>
            </a:r>
            <a:br>
              <a:rPr lang="ru-RU" sz="1200" dirty="0" smtClean="0"/>
            </a:br>
            <a:r>
              <a:rPr lang="ru-RU" sz="1200" dirty="0" smtClean="0"/>
              <a:t/>
            </a:r>
            <a:br>
              <a:rPr lang="ru-RU" sz="1200" dirty="0" smtClean="0"/>
            </a:br>
            <a:r>
              <a:rPr lang="ru-RU" sz="1200" dirty="0" smtClean="0"/>
              <a:t>7. После проверки контрольных работ вычленить все затруднения, зафиксировать их, сгруппировать.</a:t>
            </a:r>
            <a:br>
              <a:rPr lang="ru-RU" sz="1200" dirty="0" smtClean="0"/>
            </a:br>
            <a:r>
              <a:rPr lang="ru-RU" sz="1200" dirty="0" smtClean="0"/>
              <a:t/>
            </a:r>
            <a:br>
              <a:rPr lang="ru-RU" sz="1200" dirty="0" smtClean="0"/>
            </a:br>
            <a:r>
              <a:rPr lang="ru-RU" sz="1200" dirty="0" smtClean="0"/>
              <a:t>8. Подготовить для каждой выделенной группы аналогичные задания и эталоны проверки.</a:t>
            </a:r>
            <a:br>
              <a:rPr lang="ru-RU" sz="1200" dirty="0" smtClean="0"/>
            </a:br>
            <a:r>
              <a:rPr lang="ru-RU" sz="1200" dirty="0" smtClean="0"/>
              <a:t/>
            </a:r>
            <a:br>
              <a:rPr lang="ru-RU" sz="1200" dirty="0" smtClean="0"/>
            </a:br>
            <a:r>
              <a:rPr lang="ru-RU" sz="1200" dirty="0" smtClean="0"/>
              <a:t>9. Продумать форму проведения </a:t>
            </a:r>
            <a:r>
              <a:rPr lang="ru-RU" sz="1200" u="sng" dirty="0" smtClean="0">
                <a:hlinkClick r:id="rId4"/>
              </a:rPr>
              <a:t>этапа рефлексии</a:t>
            </a:r>
            <a:r>
              <a:rPr lang="ru-RU" sz="1200" dirty="0" smtClean="0"/>
              <a:t>.</a:t>
            </a:r>
            <a:br>
              <a:rPr lang="ru-RU" sz="1200" dirty="0" smtClean="0"/>
            </a:br>
            <a:r>
              <a:rPr lang="ru-RU" sz="1200" dirty="0" smtClean="0"/>
              <a:t/>
            </a:r>
            <a:br>
              <a:rPr lang="ru-RU" sz="1200" dirty="0" smtClean="0"/>
            </a:br>
            <a:r>
              <a:rPr lang="ru-RU" sz="1200" dirty="0" smtClean="0"/>
              <a:t>10. Составить задания для этапа повторения.</a:t>
            </a:r>
            <a:br>
              <a:rPr lang="ru-RU" sz="1200" dirty="0" smtClean="0"/>
            </a:br>
            <a:r>
              <a:rPr lang="ru-RU" sz="1200" dirty="0" smtClean="0"/>
              <a:t/>
            </a:r>
            <a:br>
              <a:rPr lang="ru-RU" sz="1200" dirty="0" smtClean="0"/>
            </a:br>
            <a:r>
              <a:rPr lang="ru-RU" sz="1200" dirty="0" smtClean="0"/>
              <a:t>11. Составить технологическую карту урока (конспект).</a:t>
            </a:r>
            <a:br>
              <a:rPr lang="ru-RU" sz="1200" dirty="0" smtClean="0"/>
            </a:br>
            <a:r>
              <a:rPr lang="ru-RU" sz="1200" dirty="0" smtClean="0"/>
              <a:t/>
            </a:r>
            <a:br>
              <a:rPr lang="ru-RU" sz="1200" dirty="0" smtClean="0"/>
            </a:br>
            <a:r>
              <a:rPr lang="ru-RU" sz="1200" dirty="0" smtClean="0"/>
              <a:t>12. Провести </a:t>
            </a:r>
            <a:r>
              <a:rPr lang="ru-RU" sz="1200" u="sng" dirty="0" smtClean="0">
                <a:hlinkClick r:id="rId5"/>
              </a:rPr>
              <a:t>самоанализ урока</a:t>
            </a:r>
            <a:r>
              <a:rPr lang="ru-RU" sz="1200" dirty="0" smtClean="0"/>
              <a:t> по составленному конспекту, при необходимости внести правки и уточнения.</a:t>
            </a:r>
            <a:br>
              <a:rPr lang="ru-RU" sz="1200" dirty="0" smtClean="0"/>
            </a:br>
            <a:endParaRPr lang="ru-RU" sz="12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00034" y="105012"/>
            <a:ext cx="7929618" cy="4708981"/>
          </a:xfrm>
          <a:prstGeom prst="rect">
            <a:avLst/>
          </a:prstGeom>
        </p:spPr>
        <p:txBody>
          <a:bodyPr wrap="square">
            <a:spAutoFit/>
          </a:bodyPr>
          <a:lstStyle/>
          <a:p>
            <a:pPr algn="ctr"/>
            <a:r>
              <a:rPr lang="ru-RU" sz="2400" b="1" dirty="0" smtClean="0"/>
              <a:t>Требование к учителю</a:t>
            </a:r>
          </a:p>
          <a:p>
            <a:pPr algn="ctr"/>
            <a:endParaRPr lang="ru-RU" sz="2400" dirty="0" smtClean="0"/>
          </a:p>
          <a:p>
            <a:r>
              <a:rPr lang="ru-RU" b="1" dirty="0" smtClean="0"/>
              <a:t> </a:t>
            </a:r>
            <a:endParaRPr lang="ru-RU" dirty="0" smtClean="0"/>
          </a:p>
          <a:p>
            <a:r>
              <a:rPr lang="en-US" dirty="0" smtClean="0"/>
              <a:t>1</a:t>
            </a:r>
            <a:r>
              <a:rPr lang="ru-RU" dirty="0" smtClean="0"/>
              <a:t>. Не говорить лишнего: не повторять задание, не озвучивать информацию, которая есть в учебнике, не повторять без необходимости ответ ученика!</a:t>
            </a:r>
          </a:p>
          <a:p>
            <a:r>
              <a:rPr lang="ru-RU" dirty="0" smtClean="0"/>
              <a:t>2. Добиваться от обучающихся аргументированных ответов. </a:t>
            </a:r>
          </a:p>
          <a:p>
            <a:r>
              <a:rPr lang="ru-RU" dirty="0" smtClean="0"/>
              <a:t>3. Не произносить слов «неправильно», «неверно» - пусть они сами заметят ошибку, исправят и оценят ответ товарища. </a:t>
            </a:r>
          </a:p>
          <a:p>
            <a:r>
              <a:rPr lang="ru-RU" dirty="0" smtClean="0"/>
              <a:t>4. Чётко и точно формулировать задание. </a:t>
            </a:r>
          </a:p>
          <a:p>
            <a:r>
              <a:rPr lang="ru-RU" dirty="0" smtClean="0"/>
              <a:t>5. Способность к импровизации. </a:t>
            </a:r>
          </a:p>
          <a:p>
            <a:r>
              <a:rPr lang="ru-RU" dirty="0" smtClean="0"/>
              <a:t>6. Основная деятельность преподавателя  не на уроке, а в процессе подготовки к нему, в подборе материала и </a:t>
            </a:r>
            <a:r>
              <a:rPr lang="ru-RU" dirty="0" err="1" smtClean="0"/>
              <a:t>сценировании</a:t>
            </a:r>
            <a:r>
              <a:rPr lang="ru-RU" dirty="0" smtClean="0"/>
              <a:t> урока. </a:t>
            </a:r>
          </a:p>
          <a:p>
            <a:r>
              <a:rPr lang="ru-RU" dirty="0" smtClean="0"/>
              <a:t>Учитель не актёр, а режиссёр!</a:t>
            </a:r>
          </a:p>
          <a:p>
            <a:r>
              <a:rPr lang="ru-RU" dirty="0" smtClean="0"/>
              <a:t> </a:t>
            </a:r>
            <a:endParaRPr lang="ru-RU"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solidFill>
                  <a:srgbClr val="FFFF00"/>
                </a:solidFill>
                <a:latin typeface="Bookman Old Style" pitchFamily="18" charset="0"/>
              </a:rPr>
              <a:t>ТЕСТ</a:t>
            </a:r>
            <a:br>
              <a:rPr lang="ru-RU" dirty="0" smtClean="0">
                <a:solidFill>
                  <a:srgbClr val="FFFF00"/>
                </a:solidFill>
                <a:latin typeface="Bookman Old Style" pitchFamily="18" charset="0"/>
              </a:rPr>
            </a:br>
            <a:r>
              <a:rPr lang="ru-RU" dirty="0" smtClean="0">
                <a:solidFill>
                  <a:srgbClr val="FFFF00"/>
                </a:solidFill>
                <a:latin typeface="Bookman Old Style" pitchFamily="18" charset="0"/>
              </a:rPr>
              <a:t>ДЛЯ ПРЕПОДАВАТЕЛЕЙ</a:t>
            </a:r>
            <a:endParaRPr lang="ru-RU" dirty="0">
              <a:solidFill>
                <a:srgbClr val="FFFF00"/>
              </a:solidFill>
              <a:latin typeface="Bookman Old Style" pitchFamily="18" charset="0"/>
            </a:endParaRPr>
          </a:p>
        </p:txBody>
      </p:sp>
      <p:sp>
        <p:nvSpPr>
          <p:cNvPr id="3" name="Подзаголовок 2"/>
          <p:cNvSpPr>
            <a:spLocks noGrp="1"/>
          </p:cNvSpPr>
          <p:nvPr>
            <p:ph type="subTitle" idx="1"/>
          </p:nvPr>
        </p:nvSpPr>
        <p:spPr/>
        <p:txBody>
          <a:bodyPr/>
          <a:lstStyle/>
          <a:p>
            <a:endParaRPr lang="ru-RU" dirty="0"/>
          </a:p>
        </p:txBody>
      </p:sp>
      <p:pic>
        <p:nvPicPr>
          <p:cNvPr id="75778" name="Picture 2" descr="C:\Documents and Settings\Admin\Рабочий стол\i.jpeg1222222.jpeg"/>
          <p:cNvPicPr>
            <a:picLocks noChangeAspect="1" noChangeArrowheads="1"/>
          </p:cNvPicPr>
          <p:nvPr/>
        </p:nvPicPr>
        <p:blipFill>
          <a:blip r:embed="rId2"/>
          <a:srcRect/>
          <a:stretch>
            <a:fillRect/>
          </a:stretch>
        </p:blipFill>
        <p:spPr bwMode="auto">
          <a:xfrm>
            <a:off x="2928926" y="3643314"/>
            <a:ext cx="2643206" cy="2571768"/>
          </a:xfrm>
          <a:prstGeom prst="rect">
            <a:avLst/>
          </a:prstGeom>
          <a:noFill/>
        </p:spPr>
      </p:pic>
    </p:spTree>
  </p:cSld>
  <p:clrMapOvr>
    <a:masterClrMapping/>
  </p:clrMapOvr>
  <p:transition>
    <p:wheel spokes="8"/>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ru-RU" sz="3600" b="1" dirty="0" smtClean="0"/>
              <a:t>1. Урок как форму организации обучения обосновал: </a:t>
            </a:r>
            <a:endParaRPr lang="ru-RU" sz="3600" dirty="0" smtClean="0"/>
          </a:p>
          <a:p>
            <a:pPr>
              <a:buNone/>
            </a:pPr>
            <a:r>
              <a:rPr lang="ru-RU" sz="3600" dirty="0" smtClean="0">
                <a:effectLst/>
              </a:rPr>
              <a:t>а</a:t>
            </a:r>
            <a:r>
              <a:rPr lang="ru-RU" sz="3600" dirty="0" smtClean="0">
                <a:effectLst/>
              </a:rPr>
              <a:t>) Я .А. Каменский</a:t>
            </a:r>
            <a:r>
              <a:rPr lang="ru-RU" sz="3600" dirty="0" smtClean="0">
                <a:effectLst/>
              </a:rPr>
              <a:t>;</a:t>
            </a:r>
          </a:p>
          <a:p>
            <a:pPr>
              <a:buNone/>
            </a:pPr>
            <a:r>
              <a:rPr lang="ru-RU" sz="3600" dirty="0" smtClean="0"/>
              <a:t>6</a:t>
            </a:r>
            <a:r>
              <a:rPr lang="ru-RU" sz="3600" dirty="0" smtClean="0"/>
              <a:t>) В.А. Сухомлинский;</a:t>
            </a:r>
          </a:p>
          <a:p>
            <a:pPr>
              <a:buNone/>
            </a:pPr>
            <a:r>
              <a:rPr lang="ru-RU" sz="3600" dirty="0" smtClean="0"/>
              <a:t>в</a:t>
            </a:r>
            <a:r>
              <a:rPr lang="ru-RU" sz="3600" dirty="0" smtClean="0"/>
              <a:t>) И.Г. Песталоцци.</a:t>
            </a:r>
          </a:p>
          <a:p>
            <a:endParaRPr lang="ru-RU" dirty="0"/>
          </a:p>
        </p:txBody>
      </p:sp>
    </p:spTree>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990600"/>
            <a:ext cx="8229600" cy="1652582"/>
          </a:xfrm>
        </p:spPr>
        <p:txBody>
          <a:bodyPr/>
          <a:lstStyle/>
          <a:p>
            <a:pPr>
              <a:buNone/>
            </a:pPr>
            <a:r>
              <a:rPr lang="ru-RU" sz="3600" b="1" dirty="0" smtClean="0"/>
              <a:t>1. Урок как форму организации обучения обосновал: </a:t>
            </a:r>
            <a:endParaRPr lang="ru-RU" sz="3600" dirty="0" smtClean="0"/>
          </a:p>
          <a:p>
            <a:pPr>
              <a:buNone/>
            </a:pPr>
            <a:r>
              <a:rPr lang="ru-RU" sz="3600" dirty="0" smtClean="0">
                <a:solidFill>
                  <a:srgbClr val="FF0000"/>
                </a:solidFill>
                <a:effectLst/>
              </a:rPr>
              <a:t> </a:t>
            </a:r>
            <a:r>
              <a:rPr lang="ru-RU" sz="3600" dirty="0" smtClean="0">
                <a:solidFill>
                  <a:srgbClr val="FF0000"/>
                </a:solidFill>
                <a:effectLst/>
              </a:rPr>
              <a:t>а) Я .А. Каменский;</a:t>
            </a:r>
          </a:p>
          <a:p>
            <a:pPr>
              <a:buNone/>
            </a:pPr>
            <a:r>
              <a:rPr lang="ru-RU" sz="3600" dirty="0" smtClean="0"/>
              <a:t> </a:t>
            </a:r>
            <a:r>
              <a:rPr lang="ru-RU" sz="3600" dirty="0" smtClean="0"/>
              <a:t>6) В.А. Сухомлинский;</a:t>
            </a:r>
          </a:p>
          <a:p>
            <a:pPr>
              <a:buNone/>
            </a:pPr>
            <a:r>
              <a:rPr lang="ru-RU" sz="3600" dirty="0" smtClean="0"/>
              <a:t> </a:t>
            </a:r>
            <a:r>
              <a:rPr lang="ru-RU" sz="3600" dirty="0" smtClean="0"/>
              <a:t>в</a:t>
            </a:r>
            <a:r>
              <a:rPr lang="ru-RU" sz="3600" dirty="0" smtClean="0"/>
              <a:t>) И.Г. Песталоцци.</a:t>
            </a:r>
          </a:p>
          <a:p>
            <a:endParaRPr lang="ru-RU" dirty="0"/>
          </a:p>
        </p:txBody>
      </p:sp>
    </p:spTree>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ru-RU" sz="2800" b="1" dirty="0" smtClean="0"/>
              <a:t>Какие </a:t>
            </a:r>
            <a:r>
              <a:rPr lang="ru-RU" sz="2800" b="1" dirty="0" smtClean="0"/>
              <a:t>функции выполняет урок? </a:t>
            </a:r>
            <a:endParaRPr lang="ru-RU" sz="2800" dirty="0" smtClean="0"/>
          </a:p>
          <a:p>
            <a:pPr>
              <a:buNone/>
            </a:pPr>
            <a:r>
              <a:rPr lang="ru-RU" sz="2800" dirty="0" smtClean="0"/>
              <a:t>а</a:t>
            </a:r>
            <a:r>
              <a:rPr lang="ru-RU" sz="2800" dirty="0" smtClean="0"/>
              <a:t>) образовательную, воспитательную, развивающую;</a:t>
            </a:r>
          </a:p>
          <a:p>
            <a:pPr>
              <a:buNone/>
            </a:pPr>
            <a:r>
              <a:rPr lang="ru-RU" sz="2800" dirty="0" smtClean="0"/>
              <a:t>6</a:t>
            </a:r>
            <a:r>
              <a:rPr lang="ru-RU" sz="2800" dirty="0" smtClean="0"/>
              <a:t>) проблемного обучения и личностного развития;</a:t>
            </a:r>
          </a:p>
          <a:p>
            <a:pPr>
              <a:buNone/>
            </a:pPr>
            <a:r>
              <a:rPr lang="ru-RU" sz="2800" dirty="0" smtClean="0"/>
              <a:t>в</a:t>
            </a:r>
            <a:r>
              <a:rPr lang="ru-RU" sz="2800" dirty="0" smtClean="0"/>
              <a:t>) информационную и контрольно-оценочную.</a:t>
            </a:r>
          </a:p>
          <a:p>
            <a:endParaRPr lang="ru-RU" dirty="0"/>
          </a:p>
        </p:txBody>
      </p:sp>
    </p:spTree>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ru-RU" b="1" dirty="0" smtClean="0"/>
              <a:t> </a:t>
            </a:r>
            <a:r>
              <a:rPr lang="ru-RU" sz="3200" b="1" dirty="0" smtClean="0"/>
              <a:t>Какие функции выполняет урок? </a:t>
            </a:r>
            <a:endParaRPr lang="ru-RU" sz="3200" b="1" dirty="0" smtClean="0"/>
          </a:p>
          <a:p>
            <a:pPr>
              <a:buNone/>
            </a:pPr>
            <a:r>
              <a:rPr lang="ru-RU" sz="3200" dirty="0" smtClean="0">
                <a:solidFill>
                  <a:srgbClr val="FF0000"/>
                </a:solidFill>
              </a:rPr>
              <a:t> </a:t>
            </a:r>
            <a:r>
              <a:rPr lang="ru-RU" sz="3200" dirty="0" smtClean="0">
                <a:solidFill>
                  <a:srgbClr val="FF0000"/>
                </a:solidFill>
              </a:rPr>
              <a:t>а) образовательную, воспитательную, развивающую;</a:t>
            </a:r>
          </a:p>
          <a:p>
            <a:pPr>
              <a:buNone/>
            </a:pPr>
            <a:r>
              <a:rPr lang="ru-RU" sz="3200" dirty="0" smtClean="0"/>
              <a:t>6</a:t>
            </a:r>
            <a:r>
              <a:rPr lang="ru-RU" sz="3200" dirty="0" smtClean="0"/>
              <a:t>) проблемного обучения и личностного развития</a:t>
            </a:r>
            <a:r>
              <a:rPr lang="ru-RU" sz="3200" dirty="0" smtClean="0"/>
              <a:t>;</a:t>
            </a:r>
          </a:p>
          <a:p>
            <a:pPr>
              <a:buNone/>
            </a:pPr>
            <a:r>
              <a:rPr lang="ru-RU" sz="3200" dirty="0" smtClean="0"/>
              <a:t>в</a:t>
            </a:r>
            <a:r>
              <a:rPr lang="ru-RU" sz="3200" dirty="0" smtClean="0"/>
              <a:t>) информационную и контрольно-оценочную.</a:t>
            </a:r>
          </a:p>
          <a:p>
            <a:pPr>
              <a:buNone/>
            </a:pPr>
            <a:endParaRPr lang="ru-RU" sz="3200" dirty="0"/>
          </a:p>
        </p:txBody>
      </p:sp>
    </p:spTree>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ru-RU" b="1" dirty="0" smtClean="0"/>
              <a:t> </a:t>
            </a:r>
            <a:r>
              <a:rPr lang="ru-RU" sz="3200" b="1" dirty="0" smtClean="0"/>
              <a:t>Главная форма организации учебного процесса - это... </a:t>
            </a:r>
            <a:endParaRPr lang="ru-RU" sz="3200" dirty="0" smtClean="0"/>
          </a:p>
          <a:p>
            <a:pPr>
              <a:buNone/>
            </a:pPr>
            <a:r>
              <a:rPr lang="ru-RU" sz="3200" dirty="0" smtClean="0"/>
              <a:t> </a:t>
            </a:r>
            <a:r>
              <a:rPr lang="ru-RU" sz="3200" dirty="0" smtClean="0"/>
              <a:t>а) урок;</a:t>
            </a:r>
          </a:p>
          <a:p>
            <a:pPr>
              <a:buNone/>
            </a:pPr>
            <a:r>
              <a:rPr lang="ru-RU" sz="3200" dirty="0" smtClean="0"/>
              <a:t>6</a:t>
            </a:r>
            <a:r>
              <a:rPr lang="ru-RU" sz="3200" dirty="0" smtClean="0"/>
              <a:t>) внеурочная деятельность;</a:t>
            </a:r>
          </a:p>
          <a:p>
            <a:pPr>
              <a:buNone/>
            </a:pPr>
            <a:r>
              <a:rPr lang="ru-RU" sz="3200" dirty="0" smtClean="0"/>
              <a:t>в</a:t>
            </a:r>
            <a:r>
              <a:rPr lang="ru-RU" sz="3200" dirty="0" smtClean="0"/>
              <a:t>) методический совет.</a:t>
            </a:r>
          </a:p>
          <a:p>
            <a:pPr>
              <a:buNone/>
            </a:pPr>
            <a:endParaRPr lang="ru-RU" dirty="0"/>
          </a:p>
        </p:txBody>
      </p:sp>
    </p:spTree>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990600"/>
            <a:ext cx="8229600" cy="1509706"/>
          </a:xfrm>
        </p:spPr>
        <p:txBody>
          <a:bodyPr/>
          <a:lstStyle/>
          <a:p>
            <a:pPr>
              <a:buNone/>
            </a:pPr>
            <a:r>
              <a:rPr lang="ru-RU" b="1" dirty="0" smtClean="0"/>
              <a:t> </a:t>
            </a:r>
            <a:r>
              <a:rPr lang="ru-RU" sz="3200" b="1" dirty="0" smtClean="0"/>
              <a:t>Главная форма организации учебного процесса - это... </a:t>
            </a:r>
            <a:endParaRPr lang="ru-RU" sz="3200" dirty="0" smtClean="0"/>
          </a:p>
          <a:p>
            <a:pPr>
              <a:buNone/>
            </a:pPr>
            <a:r>
              <a:rPr lang="ru-RU" sz="3200" dirty="0" smtClean="0">
                <a:solidFill>
                  <a:srgbClr val="FF0000"/>
                </a:solidFill>
              </a:rPr>
              <a:t> </a:t>
            </a:r>
            <a:r>
              <a:rPr lang="ru-RU" sz="3200" dirty="0" smtClean="0">
                <a:solidFill>
                  <a:srgbClr val="FF0000"/>
                </a:solidFill>
              </a:rPr>
              <a:t>а) урок;</a:t>
            </a:r>
          </a:p>
          <a:p>
            <a:pPr>
              <a:buNone/>
            </a:pPr>
            <a:r>
              <a:rPr lang="ru-RU" sz="3200" dirty="0" smtClean="0"/>
              <a:t> </a:t>
            </a:r>
            <a:r>
              <a:rPr lang="ru-RU" sz="3200" dirty="0" smtClean="0"/>
              <a:t>6) внеурочная деятельность;</a:t>
            </a:r>
          </a:p>
          <a:p>
            <a:pPr>
              <a:buNone/>
            </a:pPr>
            <a:r>
              <a:rPr lang="ru-RU" sz="3200" dirty="0" smtClean="0"/>
              <a:t> </a:t>
            </a:r>
            <a:r>
              <a:rPr lang="ru-RU" sz="3200" dirty="0" smtClean="0"/>
              <a:t>в) методический совет.</a:t>
            </a:r>
          </a:p>
          <a:p>
            <a:pPr>
              <a:buNone/>
            </a:pPr>
            <a:endParaRPr lang="ru-RU" dirty="0"/>
          </a:p>
        </p:txBody>
      </p:sp>
    </p:spTree>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ru-RU" sz="2400" b="1" dirty="0" smtClean="0"/>
              <a:t>Признаки</a:t>
            </a:r>
            <a:r>
              <a:rPr lang="ru-RU" sz="2400" b="1" dirty="0" smtClean="0"/>
              <a:t>, характеризующие современный урок: </a:t>
            </a:r>
            <a:endParaRPr lang="ru-RU" sz="2400" dirty="0" smtClean="0"/>
          </a:p>
          <a:p>
            <a:pPr>
              <a:buNone/>
            </a:pPr>
            <a:r>
              <a:rPr lang="ru-RU" sz="2400" dirty="0" smtClean="0"/>
              <a:t> </a:t>
            </a:r>
            <a:r>
              <a:rPr lang="ru-RU" sz="2400" dirty="0" smtClean="0"/>
              <a:t>а) наличие технологической карты урока, формирование УУД;</a:t>
            </a:r>
          </a:p>
          <a:p>
            <a:pPr>
              <a:buNone/>
            </a:pPr>
            <a:r>
              <a:rPr lang="ru-RU" sz="2400" dirty="0" smtClean="0"/>
              <a:t> </a:t>
            </a:r>
            <a:r>
              <a:rPr lang="ru-RU" sz="2400" dirty="0" smtClean="0"/>
              <a:t>6) развитие каждой личности, в процессе образования, реализация идеи </a:t>
            </a:r>
            <a:r>
              <a:rPr lang="ru-RU" sz="2400" dirty="0" err="1" smtClean="0"/>
              <a:t>гуманизации</a:t>
            </a:r>
            <a:r>
              <a:rPr lang="ru-RU" sz="2400" dirty="0" smtClean="0"/>
              <a:t> и </a:t>
            </a:r>
            <a:r>
              <a:rPr lang="ru-RU" sz="2400" dirty="0" err="1" smtClean="0"/>
              <a:t>гуманитаризации</a:t>
            </a:r>
            <a:r>
              <a:rPr lang="ru-RU" sz="2400" dirty="0" smtClean="0"/>
              <a:t> образования;</a:t>
            </a:r>
          </a:p>
          <a:p>
            <a:pPr>
              <a:buNone/>
            </a:pPr>
            <a:r>
              <a:rPr lang="ru-RU" sz="2400" dirty="0" smtClean="0"/>
              <a:t> </a:t>
            </a:r>
            <a:r>
              <a:rPr lang="ru-RU" sz="2400" dirty="0" smtClean="0"/>
              <a:t>в) использование </a:t>
            </a:r>
            <a:r>
              <a:rPr lang="ru-RU" sz="2400" dirty="0" err="1" smtClean="0"/>
              <a:t>ИКТ-технологии</a:t>
            </a:r>
            <a:r>
              <a:rPr lang="ru-RU" sz="2400" dirty="0" smtClean="0"/>
              <a:t>, реализация идеи дифференцированного обучения, наличие технологической карты урока.</a:t>
            </a:r>
          </a:p>
          <a:p>
            <a:endParaRPr lang="ru-RU" dirty="0"/>
          </a:p>
        </p:txBody>
      </p:sp>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srcRect/>
          <a:stretch>
            <a:fillRect/>
          </a:stretch>
        </p:blipFill>
        <p:spPr bwMode="auto">
          <a:xfrm flipV="1">
            <a:off x="0" y="6572272"/>
            <a:ext cx="9144000" cy="45719"/>
          </a:xfrm>
          <a:prstGeom prst="rect">
            <a:avLst/>
          </a:prstGeom>
          <a:noFill/>
          <a:ln w="9525">
            <a:noFill/>
            <a:miter lim="800000"/>
            <a:headEnd/>
            <a:tailEnd/>
          </a:ln>
          <a:effectLst/>
        </p:spPr>
      </p:pic>
      <p:sp>
        <p:nvSpPr>
          <p:cNvPr id="5125" name="Rectangle 5"/>
          <p:cNvSpPr>
            <a:spLocks noChangeArrowheads="1"/>
          </p:cNvSpPr>
          <p:nvPr/>
        </p:nvSpPr>
        <p:spPr bwMode="auto">
          <a:xfrm>
            <a:off x="1544639" y="88900"/>
            <a:ext cx="7385080" cy="461665"/>
          </a:xfrm>
          <a:prstGeom prst="rect">
            <a:avLst/>
          </a:prstGeom>
          <a:noFill/>
          <a:ln w="9525">
            <a:noFill/>
            <a:miter lim="800000"/>
            <a:headEnd/>
            <a:tailEnd/>
          </a:ln>
          <a:effectLst/>
        </p:spPr>
        <p:txBody>
          <a:bodyPr wrap="square" anchor="ctr">
            <a:spAutoFit/>
          </a:bodyPr>
          <a:lstStyle/>
          <a:p>
            <a:pPr algn="ctr"/>
            <a:r>
              <a:rPr lang="ru-RU" altLang="ru-RU" sz="2400" b="1" dirty="0">
                <a:solidFill>
                  <a:srgbClr val="FFFF00"/>
                </a:solidFill>
              </a:rPr>
              <a:t>Требования к современному уроку</a:t>
            </a:r>
          </a:p>
        </p:txBody>
      </p:sp>
      <p:sp>
        <p:nvSpPr>
          <p:cNvPr id="5126" name="Text Box 7"/>
          <p:cNvSpPr txBox="1">
            <a:spLocks noChangeArrowheads="1"/>
          </p:cNvSpPr>
          <p:nvPr/>
        </p:nvSpPr>
        <p:spPr bwMode="auto">
          <a:xfrm>
            <a:off x="762000" y="685800"/>
            <a:ext cx="7999413" cy="5632311"/>
          </a:xfrm>
          <a:prstGeom prst="rect">
            <a:avLst/>
          </a:prstGeom>
          <a:noFill/>
          <a:ln w="9525">
            <a:noFill/>
            <a:miter lim="800000"/>
            <a:headEnd/>
            <a:tailEnd/>
          </a:ln>
          <a:effectLst/>
        </p:spPr>
        <p:txBody>
          <a:bodyPr>
            <a:spAutoFit/>
          </a:bodyPr>
          <a:lstStyle/>
          <a:p>
            <a:pPr marL="342900" indent="-342900"/>
            <a:r>
              <a:rPr lang="ru-RU" altLang="ru-RU" dirty="0">
                <a:solidFill>
                  <a:srgbClr val="FFFF00"/>
                </a:solidFill>
                <a:latin typeface="Times New Roman" pitchFamily="18" charset="0"/>
              </a:rPr>
              <a:t>1. </a:t>
            </a:r>
            <a:r>
              <a:rPr lang="ru-RU" altLang="ru-RU" dirty="0" err="1">
                <a:solidFill>
                  <a:srgbClr val="FFFF00"/>
                </a:solidFill>
                <a:latin typeface="Times New Roman" pitchFamily="18" charset="0"/>
              </a:rPr>
              <a:t>Целеполагание</a:t>
            </a:r>
            <a:r>
              <a:rPr lang="ru-RU" altLang="ru-RU" dirty="0">
                <a:solidFill>
                  <a:srgbClr val="FFFF00"/>
                </a:solidFill>
                <a:latin typeface="Times New Roman" pitchFamily="18" charset="0"/>
              </a:rPr>
              <a:t>.</a:t>
            </a:r>
          </a:p>
          <a:p>
            <a:pPr marL="342900" indent="-342900"/>
            <a:r>
              <a:rPr lang="ru-RU" altLang="ru-RU" dirty="0">
                <a:solidFill>
                  <a:srgbClr val="FFFF00"/>
                </a:solidFill>
                <a:latin typeface="Times New Roman" pitchFamily="18" charset="0"/>
              </a:rPr>
              <a:t>2. Мотивация.</a:t>
            </a:r>
          </a:p>
          <a:p>
            <a:pPr marL="342900" indent="-342900"/>
            <a:r>
              <a:rPr lang="ru-RU" altLang="ru-RU" dirty="0">
                <a:solidFill>
                  <a:srgbClr val="FFFF00"/>
                </a:solidFill>
                <a:latin typeface="Times New Roman" pitchFamily="18" charset="0"/>
              </a:rPr>
              <a:t>3. Практическая значимость знаний и умений.</a:t>
            </a:r>
          </a:p>
          <a:p>
            <a:pPr marL="342900" indent="-342900"/>
            <a:r>
              <a:rPr lang="ru-RU" altLang="ru-RU" dirty="0">
                <a:solidFill>
                  <a:srgbClr val="FFFF00"/>
                </a:solidFill>
                <a:latin typeface="Times New Roman" pitchFamily="18" charset="0"/>
              </a:rPr>
              <a:t>4. Отбор содержания, обязательного для усвоения каждым </a:t>
            </a:r>
            <a:r>
              <a:rPr lang="ru-RU" altLang="ru-RU" dirty="0" smtClean="0">
                <a:solidFill>
                  <a:srgbClr val="FFFF00"/>
                </a:solidFill>
                <a:latin typeface="Times New Roman" pitchFamily="18" charset="0"/>
              </a:rPr>
              <a:t>обучающимся</a:t>
            </a:r>
            <a:r>
              <a:rPr lang="ru-RU" altLang="ru-RU" dirty="0">
                <a:solidFill>
                  <a:srgbClr val="FFFF00"/>
                </a:solidFill>
                <a:latin typeface="Times New Roman" pitchFamily="18" charset="0"/>
              </a:rPr>
              <a:t>.</a:t>
            </a:r>
          </a:p>
          <a:p>
            <a:pPr marL="342900" indent="-342900"/>
            <a:r>
              <a:rPr lang="ru-RU" altLang="ru-RU" dirty="0">
                <a:solidFill>
                  <a:srgbClr val="FFFF00"/>
                </a:solidFill>
                <a:latin typeface="Times New Roman" pitchFamily="18" charset="0"/>
              </a:rPr>
              <a:t>5. </a:t>
            </a:r>
            <a:r>
              <a:rPr lang="ru-RU" altLang="ru-RU" dirty="0" err="1">
                <a:solidFill>
                  <a:srgbClr val="FFFF00"/>
                </a:solidFill>
                <a:latin typeface="Times New Roman" pitchFamily="18" charset="0"/>
              </a:rPr>
              <a:t>Интегративность</a:t>
            </a:r>
            <a:r>
              <a:rPr lang="ru-RU" altLang="ru-RU" dirty="0">
                <a:solidFill>
                  <a:srgbClr val="FFFF00"/>
                </a:solidFill>
                <a:latin typeface="Times New Roman" pitchFamily="18" charset="0"/>
              </a:rPr>
              <a:t> знаний, отработка </a:t>
            </a:r>
            <a:r>
              <a:rPr lang="ru-RU" altLang="ru-RU" dirty="0" err="1">
                <a:solidFill>
                  <a:srgbClr val="FFFF00"/>
                </a:solidFill>
                <a:latin typeface="Times New Roman" pitchFamily="18" charset="0"/>
              </a:rPr>
              <a:t>общеучебных</a:t>
            </a:r>
            <a:r>
              <a:rPr lang="ru-RU" altLang="ru-RU" dirty="0">
                <a:solidFill>
                  <a:srgbClr val="FFFF00"/>
                </a:solidFill>
                <a:latin typeface="Times New Roman" pitchFamily="18" charset="0"/>
              </a:rPr>
              <a:t> умений и навыков.</a:t>
            </a:r>
          </a:p>
          <a:p>
            <a:pPr marL="342900" indent="-342900"/>
            <a:r>
              <a:rPr lang="ru-RU" altLang="ru-RU" dirty="0">
                <a:solidFill>
                  <a:srgbClr val="FFFF00"/>
                </a:solidFill>
                <a:latin typeface="Times New Roman" pitchFamily="18" charset="0"/>
              </a:rPr>
              <a:t>6. Построение каждого этапа урока по схеме: </a:t>
            </a:r>
          </a:p>
          <a:p>
            <a:pPr marL="342900" indent="-342900"/>
            <a:r>
              <a:rPr lang="ru-RU" altLang="ru-RU" dirty="0">
                <a:solidFill>
                  <a:srgbClr val="FFFF00"/>
                </a:solidFill>
                <a:latin typeface="Times New Roman" pitchFamily="18" charset="0"/>
              </a:rPr>
              <a:t>    задача – деятельность </a:t>
            </a:r>
            <a:r>
              <a:rPr lang="ru-RU" altLang="ru-RU" dirty="0" smtClean="0">
                <a:solidFill>
                  <a:srgbClr val="FFFF00"/>
                </a:solidFill>
                <a:latin typeface="Times New Roman" pitchFamily="18" charset="0"/>
              </a:rPr>
              <a:t>обучающихся </a:t>
            </a:r>
            <a:r>
              <a:rPr lang="ru-RU" altLang="ru-RU" dirty="0">
                <a:solidFill>
                  <a:srgbClr val="FFFF00"/>
                </a:solidFill>
                <a:latin typeface="Times New Roman" pitchFamily="18" charset="0"/>
              </a:rPr>
              <a:t>по выполнению задачи – </a:t>
            </a:r>
          </a:p>
          <a:p>
            <a:pPr marL="342900" indent="-342900"/>
            <a:r>
              <a:rPr lang="ru-RU" altLang="ru-RU" dirty="0">
                <a:solidFill>
                  <a:srgbClr val="FFFF00"/>
                </a:solidFill>
                <a:latin typeface="Times New Roman" pitchFamily="18" charset="0"/>
              </a:rPr>
              <a:t>    итог деятельности – контроль уровня выполнения. </a:t>
            </a:r>
          </a:p>
          <a:p>
            <a:pPr marL="342900" indent="-342900"/>
            <a:r>
              <a:rPr lang="ru-RU" altLang="ru-RU" dirty="0">
                <a:solidFill>
                  <a:srgbClr val="FFFF00"/>
                </a:solidFill>
                <a:latin typeface="Times New Roman" pitchFamily="18" charset="0"/>
              </a:rPr>
              <a:t>7. Подведение итогов каждого этапа урока, наличие обратной </a:t>
            </a:r>
          </a:p>
          <a:p>
            <a:pPr marL="342900" indent="-342900"/>
            <a:r>
              <a:rPr lang="ru-RU" altLang="ru-RU" dirty="0">
                <a:solidFill>
                  <a:srgbClr val="FFFF00"/>
                </a:solidFill>
                <a:latin typeface="Times New Roman" pitchFamily="18" charset="0"/>
              </a:rPr>
              <a:t>    связи на каждом этапе урока. </a:t>
            </a:r>
          </a:p>
          <a:p>
            <a:pPr marL="342900" indent="-342900"/>
            <a:r>
              <a:rPr lang="ru-RU" altLang="ru-RU" dirty="0">
                <a:solidFill>
                  <a:srgbClr val="FFFF00"/>
                </a:solidFill>
                <a:latin typeface="Times New Roman" pitchFamily="18" charset="0"/>
              </a:rPr>
              <a:t>8. Наличие блока самостоятельного получения знаний </a:t>
            </a:r>
            <a:r>
              <a:rPr lang="ru-RU" altLang="ru-RU" dirty="0" smtClean="0">
                <a:solidFill>
                  <a:srgbClr val="FFFF00"/>
                </a:solidFill>
                <a:latin typeface="Times New Roman" pitchFamily="18" charset="0"/>
              </a:rPr>
              <a:t>обучающимися</a:t>
            </a:r>
            <a:endParaRPr lang="ru-RU" altLang="ru-RU" dirty="0">
              <a:solidFill>
                <a:srgbClr val="FFFF00"/>
              </a:solidFill>
              <a:latin typeface="Times New Roman" pitchFamily="18" charset="0"/>
            </a:endParaRPr>
          </a:p>
          <a:p>
            <a:pPr marL="342900" indent="-342900"/>
            <a:r>
              <a:rPr lang="ru-RU" altLang="ru-RU" dirty="0">
                <a:solidFill>
                  <a:srgbClr val="FFFF00"/>
                </a:solidFill>
                <a:latin typeface="Times New Roman" pitchFamily="18" charset="0"/>
              </a:rPr>
              <a:t>    в процессе работы с различными источниками информации.</a:t>
            </a:r>
          </a:p>
          <a:p>
            <a:pPr marL="342900" indent="-342900"/>
            <a:r>
              <a:rPr lang="ru-RU" altLang="ru-RU" dirty="0">
                <a:solidFill>
                  <a:srgbClr val="FFFF00"/>
                </a:solidFill>
                <a:latin typeface="Times New Roman" pitchFamily="18" charset="0"/>
              </a:rPr>
              <a:t>9. Организация групповой работы, позволяющей каждому ученику</a:t>
            </a:r>
          </a:p>
          <a:p>
            <a:pPr marL="342900" indent="-342900"/>
            <a:r>
              <a:rPr lang="ru-RU" altLang="ru-RU" dirty="0">
                <a:solidFill>
                  <a:srgbClr val="FFFF00"/>
                </a:solidFill>
                <a:latin typeface="Times New Roman" pitchFamily="18" charset="0"/>
              </a:rPr>
              <a:t>    говорить и осваивать нормы работы в коллективе.</a:t>
            </a:r>
          </a:p>
          <a:p>
            <a:pPr marL="342900" indent="-342900"/>
            <a:r>
              <a:rPr lang="ru-RU" altLang="ru-RU" dirty="0">
                <a:solidFill>
                  <a:srgbClr val="FFFF00"/>
                </a:solidFill>
                <a:latin typeface="Times New Roman" pitchFamily="18" charset="0"/>
              </a:rPr>
              <a:t>10. Использование системы самоконтроля и взаимоконтроля.</a:t>
            </a:r>
          </a:p>
          <a:p>
            <a:pPr marL="342900" indent="-342900"/>
            <a:r>
              <a:rPr lang="ru-RU" altLang="ru-RU" dirty="0">
                <a:solidFill>
                  <a:srgbClr val="FFFF00"/>
                </a:solidFill>
                <a:latin typeface="Times New Roman" pitchFamily="18" charset="0"/>
              </a:rPr>
              <a:t>11. Качественная положительная оценка деятельности </a:t>
            </a:r>
            <a:r>
              <a:rPr lang="ru-RU" altLang="ru-RU" dirty="0" smtClean="0">
                <a:solidFill>
                  <a:srgbClr val="FFFF00"/>
                </a:solidFill>
                <a:latin typeface="Times New Roman" pitchFamily="18" charset="0"/>
              </a:rPr>
              <a:t>обучающихся</a:t>
            </a:r>
            <a:r>
              <a:rPr lang="ru-RU" altLang="ru-RU" dirty="0">
                <a:solidFill>
                  <a:srgbClr val="FFFF00"/>
                </a:solidFill>
                <a:latin typeface="Times New Roman" pitchFamily="18" charset="0"/>
              </a:rPr>
              <a:t>.</a:t>
            </a:r>
            <a:r>
              <a:rPr lang="ru-RU" altLang="ru-RU" dirty="0">
                <a:solidFill>
                  <a:srgbClr val="FFFF00"/>
                </a:solidFill>
              </a:rPr>
              <a:t> </a:t>
            </a:r>
            <a:endParaRPr lang="ru-RU" altLang="ru-RU" dirty="0">
              <a:solidFill>
                <a:srgbClr val="FFFF00"/>
              </a:solidFill>
              <a:latin typeface="Times New Roman" pitchFamily="18" charset="0"/>
            </a:endParaRPr>
          </a:p>
          <a:p>
            <a:pPr marL="342900" indent="-342900"/>
            <a:r>
              <a:rPr lang="ru-RU" altLang="ru-RU" dirty="0">
                <a:solidFill>
                  <a:srgbClr val="FFFF00"/>
                </a:solidFill>
                <a:latin typeface="Times New Roman" pitchFamily="18" charset="0"/>
              </a:rPr>
              <a:t>12. Рефлексия.</a:t>
            </a:r>
          </a:p>
          <a:p>
            <a:pPr marL="342900" indent="-342900"/>
            <a:r>
              <a:rPr lang="ru-RU" altLang="ru-RU" dirty="0">
                <a:solidFill>
                  <a:srgbClr val="FFFF00"/>
                </a:solidFill>
                <a:latin typeface="Times New Roman" pitchFamily="18" charset="0"/>
              </a:rPr>
              <a:t>13. </a:t>
            </a:r>
            <a:r>
              <a:rPr lang="ru-RU" altLang="ru-RU" dirty="0" err="1">
                <a:solidFill>
                  <a:srgbClr val="FFFF00"/>
                </a:solidFill>
                <a:latin typeface="Times New Roman" pitchFamily="18" charset="0"/>
              </a:rPr>
              <a:t>Минимализация</a:t>
            </a:r>
            <a:r>
              <a:rPr lang="ru-RU" altLang="ru-RU" dirty="0">
                <a:solidFill>
                  <a:srgbClr val="FFFF00"/>
                </a:solidFill>
                <a:latin typeface="Times New Roman" pitchFamily="18" charset="0"/>
              </a:rPr>
              <a:t> и вариативность домашнего задания.</a:t>
            </a:r>
            <a:r>
              <a:rPr lang="ru-RU" altLang="ru-RU" dirty="0">
                <a:solidFill>
                  <a:srgbClr val="FFFF00"/>
                </a:solidFill>
              </a:rPr>
              <a:t> </a:t>
            </a:r>
          </a:p>
          <a:p>
            <a:pPr marL="342900" indent="-342900"/>
            <a:r>
              <a:rPr lang="ru-RU" altLang="ru-RU" dirty="0">
                <a:solidFill>
                  <a:srgbClr val="FFFF00"/>
                </a:solidFill>
                <a:latin typeface="Times New Roman" pitchFamily="18" charset="0"/>
              </a:rPr>
              <a:t>14. Организация психологического комфорта на уроке. </a:t>
            </a:r>
          </a:p>
          <a:p>
            <a:pPr marL="342900" indent="-342900"/>
            <a:r>
              <a:rPr lang="ru-RU" altLang="ru-RU" dirty="0">
                <a:solidFill>
                  <a:srgbClr val="FFFF00"/>
                </a:solidFill>
              </a:rPr>
              <a:t>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990600"/>
            <a:ext cx="8229600" cy="2009772"/>
          </a:xfrm>
        </p:spPr>
        <p:txBody>
          <a:bodyPr/>
          <a:lstStyle/>
          <a:p>
            <a:pPr>
              <a:buNone/>
            </a:pPr>
            <a:r>
              <a:rPr lang="ru-RU" b="1" dirty="0" smtClean="0"/>
              <a:t> </a:t>
            </a:r>
            <a:r>
              <a:rPr lang="ru-RU" sz="2400" b="1" dirty="0" smtClean="0"/>
              <a:t>Признаки, характеризующие современный урок: </a:t>
            </a:r>
            <a:endParaRPr lang="ru-RU" sz="2400" dirty="0" smtClean="0"/>
          </a:p>
          <a:p>
            <a:pPr>
              <a:buNone/>
            </a:pPr>
            <a:r>
              <a:rPr lang="ru-RU" sz="2400" dirty="0" smtClean="0"/>
              <a:t> </a:t>
            </a:r>
            <a:r>
              <a:rPr lang="ru-RU" sz="2400" dirty="0" smtClean="0"/>
              <a:t>а) наличие технологической карты урока, формирование УУД;</a:t>
            </a:r>
          </a:p>
          <a:p>
            <a:pPr>
              <a:buNone/>
            </a:pPr>
            <a:r>
              <a:rPr lang="ru-RU" sz="2400" dirty="0" smtClean="0">
                <a:solidFill>
                  <a:srgbClr val="FF0000"/>
                </a:solidFill>
                <a:effectLst/>
              </a:rPr>
              <a:t> </a:t>
            </a:r>
            <a:r>
              <a:rPr lang="ru-RU" sz="2400" dirty="0" smtClean="0">
                <a:solidFill>
                  <a:srgbClr val="FF0000"/>
                </a:solidFill>
                <a:effectLst/>
              </a:rPr>
              <a:t>6) развитие каждой личности, в процессе образования, реализация идеи </a:t>
            </a:r>
            <a:r>
              <a:rPr lang="ru-RU" sz="2400" dirty="0" err="1" smtClean="0">
                <a:solidFill>
                  <a:srgbClr val="FF0000"/>
                </a:solidFill>
                <a:effectLst/>
              </a:rPr>
              <a:t>гуманизации</a:t>
            </a:r>
            <a:r>
              <a:rPr lang="ru-RU" sz="2400" dirty="0" smtClean="0">
                <a:solidFill>
                  <a:srgbClr val="FF0000"/>
                </a:solidFill>
                <a:effectLst/>
              </a:rPr>
              <a:t> и </a:t>
            </a:r>
            <a:r>
              <a:rPr lang="ru-RU" sz="2400" dirty="0" err="1" smtClean="0">
                <a:solidFill>
                  <a:srgbClr val="FF0000"/>
                </a:solidFill>
                <a:effectLst/>
              </a:rPr>
              <a:t>гуманитаризации</a:t>
            </a:r>
            <a:r>
              <a:rPr lang="ru-RU" sz="2400" dirty="0" smtClean="0">
                <a:solidFill>
                  <a:srgbClr val="FF0000"/>
                </a:solidFill>
                <a:effectLst/>
              </a:rPr>
              <a:t> образования;</a:t>
            </a:r>
          </a:p>
          <a:p>
            <a:pPr>
              <a:buNone/>
            </a:pPr>
            <a:r>
              <a:rPr lang="ru-RU" sz="2400" dirty="0" smtClean="0"/>
              <a:t> </a:t>
            </a:r>
            <a:r>
              <a:rPr lang="ru-RU" sz="2400" dirty="0" smtClean="0"/>
              <a:t>в) использование </a:t>
            </a:r>
            <a:r>
              <a:rPr lang="ru-RU" sz="2400" dirty="0" err="1" smtClean="0"/>
              <a:t>ИКТ-технологии</a:t>
            </a:r>
            <a:r>
              <a:rPr lang="ru-RU" sz="2400" dirty="0" smtClean="0"/>
              <a:t>, реализация идеи дифференцированного обучения, наличие технологической карты урока.</a:t>
            </a:r>
          </a:p>
          <a:p>
            <a:pPr>
              <a:buNone/>
            </a:pPr>
            <a:endParaRPr lang="ru-RU" dirty="0"/>
          </a:p>
        </p:txBody>
      </p:sp>
    </p:spTree>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990600"/>
            <a:ext cx="8229600" cy="2509838"/>
          </a:xfrm>
        </p:spPr>
        <p:txBody>
          <a:bodyPr/>
          <a:lstStyle/>
          <a:p>
            <a:pPr>
              <a:buNone/>
            </a:pPr>
            <a:r>
              <a:rPr lang="ru-RU" b="1" dirty="0" smtClean="0"/>
              <a:t> </a:t>
            </a:r>
            <a:r>
              <a:rPr lang="ru-RU" sz="2400" b="1" dirty="0" smtClean="0"/>
              <a:t>Эти уроки являются </a:t>
            </a:r>
            <a:r>
              <a:rPr lang="ru-RU" sz="2400" b="1" dirty="0" err="1" smtClean="0"/>
              <a:t>надпредметными</a:t>
            </a:r>
            <a:r>
              <a:rPr lang="ru-RU" sz="2400" b="1" dirty="0" smtClean="0"/>
              <a:t> и проводятся вне рамок какого-либо предмета на классных часах, внеклассных мероприятиях или других специально отведенных для этого уроках в соответствии со структурой технологии </a:t>
            </a:r>
            <a:r>
              <a:rPr lang="ru-RU" sz="2400" b="1" dirty="0" err="1" smtClean="0"/>
              <a:t>деятельностного</a:t>
            </a:r>
            <a:r>
              <a:rPr lang="ru-RU" sz="2400" b="1" dirty="0" smtClean="0"/>
              <a:t> метода. Определите тип урока. </a:t>
            </a:r>
            <a:endParaRPr lang="ru-RU" sz="2400" dirty="0" smtClean="0"/>
          </a:p>
          <a:p>
            <a:pPr>
              <a:buNone/>
            </a:pPr>
            <a:r>
              <a:rPr lang="ru-RU" sz="2400" dirty="0" smtClean="0"/>
              <a:t>а</a:t>
            </a:r>
            <a:r>
              <a:rPr lang="ru-RU" sz="2400" dirty="0" smtClean="0"/>
              <a:t>) уроки общеметодологической направленности;</a:t>
            </a:r>
          </a:p>
          <a:p>
            <a:pPr>
              <a:buNone/>
            </a:pPr>
            <a:r>
              <a:rPr lang="ru-RU" sz="2400" dirty="0" smtClean="0"/>
              <a:t>6</a:t>
            </a:r>
            <a:r>
              <a:rPr lang="ru-RU" sz="2400" dirty="0" smtClean="0"/>
              <a:t>) урок развивающего контроля;</a:t>
            </a:r>
          </a:p>
          <a:p>
            <a:pPr>
              <a:buNone/>
            </a:pPr>
            <a:r>
              <a:rPr lang="ru-RU" sz="2400" dirty="0" smtClean="0"/>
              <a:t>в</a:t>
            </a:r>
            <a:r>
              <a:rPr lang="ru-RU" sz="2400" dirty="0" smtClean="0"/>
              <a:t>) урок рефлексии.</a:t>
            </a:r>
          </a:p>
          <a:p>
            <a:endParaRPr lang="ru-RU" dirty="0"/>
          </a:p>
        </p:txBody>
      </p:sp>
    </p:spTree>
  </p:cSld>
  <p:clrMapOvr>
    <a:masterClrMapping/>
  </p:clrMapOvr>
  <p:transition spd="med">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990600"/>
            <a:ext cx="8229600" cy="2724152"/>
          </a:xfrm>
        </p:spPr>
        <p:txBody>
          <a:bodyPr/>
          <a:lstStyle/>
          <a:p>
            <a:pPr>
              <a:buNone/>
            </a:pPr>
            <a:r>
              <a:rPr lang="ru-RU" sz="2400" b="1" dirty="0" smtClean="0"/>
              <a:t>Эти уроки являются </a:t>
            </a:r>
            <a:r>
              <a:rPr lang="ru-RU" sz="2400" b="1" dirty="0" err="1" smtClean="0"/>
              <a:t>надпредметными</a:t>
            </a:r>
            <a:r>
              <a:rPr lang="ru-RU" sz="2400" b="1" dirty="0" smtClean="0"/>
              <a:t> и проводятся вне рамок какого-либо предмета на классных часах, внеклассных мероприятиях или других специально отведенных для этого уроках в соответствии со структурой технологии </a:t>
            </a:r>
            <a:r>
              <a:rPr lang="ru-RU" sz="2400" b="1" dirty="0" err="1" smtClean="0"/>
              <a:t>деятельностного</a:t>
            </a:r>
            <a:r>
              <a:rPr lang="ru-RU" sz="2400" b="1" dirty="0" smtClean="0"/>
              <a:t> метода. Определите тип урока. </a:t>
            </a:r>
            <a:endParaRPr lang="ru-RU" sz="2400" dirty="0" smtClean="0"/>
          </a:p>
          <a:p>
            <a:pPr>
              <a:buNone/>
            </a:pPr>
            <a:r>
              <a:rPr lang="ru-RU" sz="2400" dirty="0" smtClean="0">
                <a:solidFill>
                  <a:srgbClr val="FF0000"/>
                </a:solidFill>
              </a:rPr>
              <a:t> </a:t>
            </a:r>
            <a:r>
              <a:rPr lang="ru-RU" sz="2400" dirty="0" smtClean="0">
                <a:solidFill>
                  <a:srgbClr val="FF0000"/>
                </a:solidFill>
              </a:rPr>
              <a:t>а) уроки общеметодологической направленности;</a:t>
            </a:r>
          </a:p>
          <a:p>
            <a:pPr>
              <a:buNone/>
            </a:pPr>
            <a:r>
              <a:rPr lang="ru-RU" sz="2400" dirty="0" smtClean="0"/>
              <a:t> </a:t>
            </a:r>
            <a:r>
              <a:rPr lang="ru-RU" sz="2400" dirty="0" smtClean="0"/>
              <a:t>6) урок развивающего контроля;</a:t>
            </a:r>
          </a:p>
          <a:p>
            <a:pPr>
              <a:buNone/>
            </a:pPr>
            <a:r>
              <a:rPr lang="ru-RU" sz="2400" dirty="0" smtClean="0"/>
              <a:t> </a:t>
            </a:r>
            <a:r>
              <a:rPr lang="ru-RU" sz="2400" dirty="0" smtClean="0"/>
              <a:t>в) урок рефлексии.</a:t>
            </a:r>
          </a:p>
          <a:p>
            <a:endParaRPr lang="ru-RU" sz="2400" dirty="0"/>
          </a:p>
        </p:txBody>
      </p:sp>
    </p:spTree>
  </p:cSld>
  <p:clrMapOvr>
    <a:masterClrMapping/>
  </p:clrMapOvr>
  <p:transition spd="med">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990600"/>
            <a:ext cx="8229600" cy="1795458"/>
          </a:xfrm>
        </p:spPr>
        <p:txBody>
          <a:bodyPr/>
          <a:lstStyle/>
          <a:p>
            <a:pPr>
              <a:buNone/>
            </a:pPr>
            <a:r>
              <a:rPr lang="ru-RU" b="1" dirty="0" smtClean="0"/>
              <a:t> </a:t>
            </a:r>
            <a:r>
              <a:rPr lang="ru-RU" sz="2400" b="1" dirty="0" smtClean="0"/>
              <a:t>Виды нетрадиционных уроков: </a:t>
            </a:r>
            <a:endParaRPr lang="ru-RU" sz="2400" dirty="0" smtClean="0"/>
          </a:p>
          <a:p>
            <a:pPr>
              <a:buNone/>
            </a:pPr>
            <a:r>
              <a:rPr lang="ru-RU" sz="2400" dirty="0" smtClean="0"/>
              <a:t> </a:t>
            </a:r>
            <a:r>
              <a:rPr lang="ru-RU" sz="2400" dirty="0" smtClean="0"/>
              <a:t>а) лекция, лабораторная работа, проектная деятельность;</a:t>
            </a:r>
          </a:p>
          <a:p>
            <a:pPr>
              <a:buNone/>
            </a:pPr>
            <a:r>
              <a:rPr lang="ru-RU" sz="2400" dirty="0" smtClean="0"/>
              <a:t> </a:t>
            </a:r>
            <a:r>
              <a:rPr lang="ru-RU" sz="2400" dirty="0" smtClean="0"/>
              <a:t>6) урок открытия нового знания, урок рефлексия, уроки общеметодологической направленности;</a:t>
            </a:r>
          </a:p>
          <a:p>
            <a:pPr>
              <a:buNone/>
            </a:pPr>
            <a:r>
              <a:rPr lang="ru-RU" sz="2400" dirty="0" smtClean="0"/>
              <a:t> </a:t>
            </a:r>
            <a:r>
              <a:rPr lang="ru-RU" sz="2400" dirty="0" smtClean="0"/>
              <a:t>в) урок-конференция, урок-спектакль, урок-суд, урок-аукцион.</a:t>
            </a:r>
          </a:p>
          <a:p>
            <a:pPr>
              <a:buNone/>
            </a:pPr>
            <a:endParaRPr lang="ru-RU" sz="2400" dirty="0"/>
          </a:p>
        </p:txBody>
      </p:sp>
    </p:spTree>
  </p:cSld>
  <p:clrMapOvr>
    <a:masterClrMapping/>
  </p:clrMapOvr>
  <p:transition spd="med">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990600"/>
            <a:ext cx="8229600" cy="1652582"/>
          </a:xfrm>
        </p:spPr>
        <p:txBody>
          <a:bodyPr/>
          <a:lstStyle/>
          <a:p>
            <a:pPr>
              <a:buNone/>
            </a:pPr>
            <a:r>
              <a:rPr lang="ru-RU" b="1" dirty="0" smtClean="0"/>
              <a:t> </a:t>
            </a:r>
            <a:r>
              <a:rPr lang="ru-RU" sz="2400" b="1" dirty="0" smtClean="0"/>
              <a:t>Виды нетрадиционных уроков: </a:t>
            </a:r>
            <a:endParaRPr lang="ru-RU" sz="2400" dirty="0" smtClean="0"/>
          </a:p>
          <a:p>
            <a:pPr>
              <a:buNone/>
            </a:pPr>
            <a:r>
              <a:rPr lang="ru-RU" sz="2400" dirty="0" smtClean="0"/>
              <a:t> </a:t>
            </a:r>
            <a:r>
              <a:rPr lang="ru-RU" sz="2400" dirty="0" smtClean="0"/>
              <a:t>а) лекция, лабораторная работа, проектная деятельность;</a:t>
            </a:r>
          </a:p>
          <a:p>
            <a:pPr>
              <a:buNone/>
            </a:pPr>
            <a:r>
              <a:rPr lang="ru-RU" sz="2400" dirty="0" smtClean="0"/>
              <a:t> </a:t>
            </a:r>
            <a:r>
              <a:rPr lang="ru-RU" sz="2400" dirty="0" smtClean="0"/>
              <a:t>6) урок открытия нового знания, урок рефлексия, уроки общеметодологической направленности;</a:t>
            </a:r>
          </a:p>
          <a:p>
            <a:pPr>
              <a:buNone/>
            </a:pPr>
            <a:r>
              <a:rPr lang="ru-RU" sz="2400" dirty="0" smtClean="0">
                <a:solidFill>
                  <a:srgbClr val="FF0000"/>
                </a:solidFill>
              </a:rPr>
              <a:t>в</a:t>
            </a:r>
            <a:r>
              <a:rPr lang="ru-RU" sz="2400" dirty="0" smtClean="0">
                <a:solidFill>
                  <a:srgbClr val="FF0000"/>
                </a:solidFill>
              </a:rPr>
              <a:t>) урок-конференция, урок-спектакль, урок-суд, урок-аукцион.</a:t>
            </a:r>
          </a:p>
          <a:p>
            <a:pPr>
              <a:buNone/>
            </a:pPr>
            <a:endParaRPr lang="ru-RU" dirty="0"/>
          </a:p>
        </p:txBody>
      </p:sp>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990600"/>
            <a:ext cx="8229600" cy="2224086"/>
          </a:xfrm>
        </p:spPr>
        <p:txBody>
          <a:bodyPr/>
          <a:lstStyle/>
          <a:p>
            <a:pPr>
              <a:buNone/>
            </a:pPr>
            <a:r>
              <a:rPr lang="ru-RU" sz="2400" b="1" dirty="0" smtClean="0"/>
              <a:t>Результат эффективности деятельности на уроке зависит от профессионализма учителя, а именно: </a:t>
            </a:r>
            <a:endParaRPr lang="ru-RU" sz="2400" dirty="0" smtClean="0"/>
          </a:p>
          <a:p>
            <a:pPr>
              <a:buNone/>
            </a:pPr>
            <a:r>
              <a:rPr lang="ru-RU" sz="2400" dirty="0" smtClean="0"/>
              <a:t> </a:t>
            </a:r>
            <a:r>
              <a:rPr lang="ru-RU" sz="2400" dirty="0" smtClean="0"/>
              <a:t>а) знания предмета, культуры общения, любви к детям;</a:t>
            </a:r>
          </a:p>
          <a:p>
            <a:pPr>
              <a:buNone/>
            </a:pPr>
            <a:r>
              <a:rPr lang="ru-RU" sz="2400" dirty="0" smtClean="0"/>
              <a:t> </a:t>
            </a:r>
            <a:r>
              <a:rPr lang="ru-RU" sz="2400" dirty="0" smtClean="0"/>
              <a:t>6) наличия высшего педагогического образования, прохождения курсов повышения квалификации;</a:t>
            </a:r>
          </a:p>
          <a:p>
            <a:pPr>
              <a:buNone/>
            </a:pPr>
            <a:r>
              <a:rPr lang="ru-RU" sz="2400" dirty="0" smtClean="0"/>
              <a:t> </a:t>
            </a:r>
            <a:r>
              <a:rPr lang="ru-RU" sz="2400" dirty="0" smtClean="0"/>
              <a:t>в) наличия квалификационной категории, гуманного отношения к детям, любви к преподаваемому предмету.</a:t>
            </a:r>
          </a:p>
          <a:p>
            <a:pPr>
              <a:buNone/>
            </a:pPr>
            <a:endParaRPr lang="ru-RU" dirty="0"/>
          </a:p>
        </p:txBody>
      </p:sp>
    </p:spTree>
  </p:cSld>
  <p:clrMapOvr>
    <a:masterClrMapping/>
  </p:clrMapOvr>
  <p:transition spd="med">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ru-RU" sz="2400" b="1" dirty="0" smtClean="0"/>
              <a:t>Результат эффективности деятельности на уроке зависит от профессионализма учителя, а именно: </a:t>
            </a:r>
            <a:endParaRPr lang="ru-RU" sz="2400" dirty="0" smtClean="0"/>
          </a:p>
          <a:p>
            <a:pPr>
              <a:buNone/>
            </a:pPr>
            <a:r>
              <a:rPr lang="ru-RU" sz="2400" dirty="0" smtClean="0">
                <a:solidFill>
                  <a:srgbClr val="FF0000"/>
                </a:solidFill>
              </a:rPr>
              <a:t> </a:t>
            </a:r>
            <a:r>
              <a:rPr lang="ru-RU" sz="2400" dirty="0" smtClean="0">
                <a:solidFill>
                  <a:srgbClr val="FF0000"/>
                </a:solidFill>
              </a:rPr>
              <a:t>а) знания предмета, культуры общения, любви к детям;</a:t>
            </a:r>
          </a:p>
          <a:p>
            <a:pPr>
              <a:buNone/>
            </a:pPr>
            <a:r>
              <a:rPr lang="ru-RU" sz="2400" dirty="0" smtClean="0"/>
              <a:t> </a:t>
            </a:r>
            <a:r>
              <a:rPr lang="ru-RU" sz="2400" dirty="0" smtClean="0"/>
              <a:t>6) наличия высшего педагогического образования, прохождения курсов повышения квалификации;</a:t>
            </a:r>
          </a:p>
          <a:p>
            <a:pPr>
              <a:buNone/>
            </a:pPr>
            <a:r>
              <a:rPr lang="ru-RU" sz="2400" dirty="0" smtClean="0"/>
              <a:t> </a:t>
            </a:r>
            <a:r>
              <a:rPr lang="ru-RU" sz="2400" dirty="0" smtClean="0"/>
              <a:t>в) наличия квалификационной категории, гуманного отношения к детям, любви к преподаваемому предмету.</a:t>
            </a:r>
          </a:p>
          <a:p>
            <a:endParaRPr lang="ru-RU" sz="2400" dirty="0"/>
          </a:p>
        </p:txBody>
      </p:sp>
    </p:spTree>
  </p:cSld>
  <p:clrMapOvr>
    <a:masterClrMapping/>
  </p:clrMapOvr>
  <p:transition spd="med">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7224" y="357167"/>
            <a:ext cx="7572428" cy="369332"/>
          </a:xfrm>
          <a:prstGeom prst="rect">
            <a:avLst/>
          </a:prstGeom>
        </p:spPr>
        <p:txBody>
          <a:bodyPr wrap="square">
            <a:spAutoFit/>
          </a:bodyPr>
          <a:lstStyle/>
          <a:p>
            <a:pPr algn="ctr"/>
            <a:r>
              <a:rPr lang="ru-RU" altLang="ru-RU" b="1" dirty="0" smtClean="0">
                <a:solidFill>
                  <a:srgbClr val="FFFF00"/>
                </a:solidFill>
              </a:rPr>
              <a:t>Проектирование урока как технологической цепочки</a:t>
            </a:r>
            <a:endParaRPr lang="ru-RU" altLang="ru-RU" b="1" dirty="0">
              <a:solidFill>
                <a:srgbClr val="FFFF00"/>
              </a:solidFill>
            </a:endParaRPr>
          </a:p>
        </p:txBody>
      </p:sp>
      <p:pic>
        <p:nvPicPr>
          <p:cNvPr id="66562" name="Picture 2" descr="C:\Documents and Settings\Admin\Рабочий стол\img15.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b="1" u="sng" dirty="0" smtClean="0">
                <a:solidFill>
                  <a:srgbClr val="FFFF00"/>
                </a:solidFill>
              </a:rPr>
              <a:t>Ведущие ориентиры современного урока</a:t>
            </a:r>
            <a:endParaRPr lang="ru-RU" sz="2800" b="1" u="sng" dirty="0">
              <a:solidFill>
                <a:srgbClr val="FFFF00"/>
              </a:solidFill>
            </a:endParaRPr>
          </a:p>
        </p:txBody>
      </p:sp>
      <p:sp>
        <p:nvSpPr>
          <p:cNvPr id="3" name="Содержимое 2"/>
          <p:cNvSpPr>
            <a:spLocks noGrp="1"/>
          </p:cNvSpPr>
          <p:nvPr>
            <p:ph idx="1"/>
          </p:nvPr>
        </p:nvSpPr>
        <p:spPr>
          <a:xfrm>
            <a:off x="457200" y="1071546"/>
            <a:ext cx="8229600" cy="4286281"/>
          </a:xfrm>
        </p:spPr>
        <p:txBody>
          <a:bodyPr/>
          <a:lstStyle/>
          <a:p>
            <a:pPr>
              <a:buClr>
                <a:srgbClr val="FFFF00"/>
              </a:buClr>
              <a:buFont typeface="Wingdings" pitchFamily="2" charset="2"/>
              <a:buChar char="q"/>
            </a:pPr>
            <a:r>
              <a:rPr lang="ru-RU" sz="2800" dirty="0" smtClean="0">
                <a:solidFill>
                  <a:srgbClr val="FFFF00"/>
                </a:solidFill>
              </a:rPr>
              <a:t>От триединой цели урока – к формулированию целей через деятельность обучающихся и далее – к самостоятельному </a:t>
            </a:r>
            <a:r>
              <a:rPr lang="ru-RU" sz="2800" dirty="0" err="1" smtClean="0">
                <a:solidFill>
                  <a:srgbClr val="FFFF00"/>
                </a:solidFill>
              </a:rPr>
              <a:t>целеполаганию</a:t>
            </a:r>
            <a:endParaRPr lang="ru-RU" sz="2800" dirty="0" smtClean="0">
              <a:solidFill>
                <a:srgbClr val="FFFF00"/>
              </a:solidFill>
            </a:endParaRPr>
          </a:p>
          <a:p>
            <a:pPr>
              <a:buClr>
                <a:srgbClr val="FFFF00"/>
              </a:buClr>
              <a:buFont typeface="Wingdings" pitchFamily="2" charset="2"/>
              <a:buChar char="q"/>
            </a:pPr>
            <a:endParaRPr lang="ru-RU" sz="2800" dirty="0" smtClean="0">
              <a:solidFill>
                <a:srgbClr val="FFFF00"/>
              </a:solidFill>
            </a:endParaRPr>
          </a:p>
          <a:p>
            <a:pPr>
              <a:buClr>
                <a:srgbClr val="FFFF00"/>
              </a:buClr>
              <a:buFont typeface="Wingdings" pitchFamily="2" charset="2"/>
              <a:buChar char="q"/>
            </a:pPr>
            <a:r>
              <a:rPr lang="ru-RU" sz="2800" dirty="0" smtClean="0">
                <a:solidFill>
                  <a:srgbClr val="FFFF00"/>
                </a:solidFill>
              </a:rPr>
              <a:t>От традиционного «линейного» урока изучения нового материала или закрепления пройденного – к многокомпонентному уроку</a:t>
            </a:r>
          </a:p>
          <a:p>
            <a:pPr>
              <a:buClr>
                <a:srgbClr val="FFFF00"/>
              </a:buClr>
              <a:buNone/>
            </a:pPr>
            <a:endParaRPr lang="ru-RU" sz="2800" dirty="0" smtClean="0">
              <a:solidFill>
                <a:srgbClr val="FFFF00"/>
              </a:solidFill>
            </a:endParaRPr>
          </a:p>
          <a:p>
            <a:pPr>
              <a:buClr>
                <a:srgbClr val="FFFF00"/>
              </a:buClr>
              <a:buFont typeface="Wingdings" pitchFamily="2" charset="2"/>
              <a:buChar char="q"/>
            </a:pPr>
            <a:r>
              <a:rPr lang="ru-RU" sz="2800" dirty="0" smtClean="0">
                <a:solidFill>
                  <a:srgbClr val="FFFF00"/>
                </a:solidFill>
              </a:rPr>
              <a:t>От традиционной отметки – к современной оценке</a:t>
            </a:r>
          </a:p>
          <a:p>
            <a:pPr>
              <a:buNone/>
            </a:pP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857224" y="785794"/>
            <a:ext cx="7429552" cy="3139321"/>
          </a:xfrm>
          <a:prstGeom prst="rect">
            <a:avLst/>
          </a:prstGeom>
          <a:noFill/>
          <a:ln w="28575">
            <a:solidFill>
              <a:srgbClr val="FFC000"/>
            </a:solidFill>
          </a:ln>
          <a:effectLst>
            <a:innerShdw blurRad="63500" dist="50800" dir="13500000">
              <a:prstClr val="black">
                <a:alpha val="50000"/>
              </a:prstClr>
            </a:innerShdw>
          </a:effectLst>
          <a:scene3d>
            <a:camera prst="orthographicFront"/>
            <a:lightRig rig="harsh" dir="t">
              <a:rot lat="0" lon="0" rev="3000000"/>
            </a:lightRig>
          </a:scene3d>
          <a:sp3d extrusionH="254000" contourW="19050">
            <a:bevelT w="82550" h="44450" prst="angle"/>
            <a:bevelB w="82550" h="44450" prst="angle"/>
            <a:contourClr>
              <a:srgbClr val="FFFFFF"/>
            </a:contourClr>
          </a:sp3d>
        </p:spPr>
        <p:style>
          <a:lnRef idx="1">
            <a:schemeClr val="accent2"/>
          </a:lnRef>
          <a:fillRef idx="3">
            <a:schemeClr val="accent2"/>
          </a:fillRef>
          <a:effectRef idx="2">
            <a:schemeClr val="accent2"/>
          </a:effectRef>
          <a:fontRef idx="minor">
            <a:schemeClr val="lt1"/>
          </a:fontRef>
        </p:style>
        <p:txBody>
          <a:bodyPr wrap="square">
            <a:spAutoFit/>
          </a:bodyPr>
          <a:lstStyle/>
          <a:p>
            <a:pPr algn="ctr">
              <a:spcBef>
                <a:spcPct val="50000"/>
              </a:spcBef>
            </a:pPr>
            <a:r>
              <a:rPr lang="ru-RU" sz="4400" b="1" dirty="0" smtClean="0">
                <a:solidFill>
                  <a:srgbClr val="FFFF00"/>
                </a:solidFill>
                <a:latin typeface="Bookman Old Style" pitchFamily="18" charset="0"/>
              </a:rPr>
              <a:t>Отличие традиционного урока от урока по ФГОС.</a:t>
            </a:r>
          </a:p>
          <a:p>
            <a:pPr algn="ctr">
              <a:spcBef>
                <a:spcPct val="50000"/>
              </a:spcBef>
            </a:pPr>
            <a:r>
              <a:rPr lang="ru-RU" sz="4400" b="1" dirty="0" smtClean="0">
                <a:solidFill>
                  <a:srgbClr val="FFFF00"/>
                </a:solidFill>
                <a:latin typeface="Bookman Old Style" pitchFamily="18" charset="0"/>
              </a:rPr>
              <a:t> Типы уроков.</a:t>
            </a:r>
          </a:p>
        </p:txBody>
      </p:sp>
      <p:pic>
        <p:nvPicPr>
          <p:cNvPr id="6" name="Picture 8" descr="Рисунок15"/>
          <p:cNvPicPr>
            <a:picLocks noChangeAspect="1" noChangeArrowheads="1"/>
          </p:cNvPicPr>
          <p:nvPr/>
        </p:nvPicPr>
        <p:blipFill>
          <a:blip r:embed="rId2" cstate="print"/>
          <a:srcRect/>
          <a:stretch>
            <a:fillRect/>
          </a:stretch>
        </p:blipFill>
        <p:spPr bwMode="auto">
          <a:xfrm>
            <a:off x="714348" y="3500438"/>
            <a:ext cx="1857388" cy="26431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cene3d>
            <a:camera prst="perspectiveFront"/>
            <a:lightRig rig="threePt" dir="t"/>
          </a:scene3d>
        </p:spPr>
        <p:txBody>
          <a:bodyPr>
            <a:normAutofit fontScale="90000"/>
          </a:bodyPr>
          <a:lstStyle/>
          <a:p>
            <a:r>
              <a:rPr lang="ru-RU" sz="3600" b="1" kern="1200" dirty="0" smtClean="0">
                <a:solidFill>
                  <a:srgbClr val="FFFF00"/>
                </a:solidFill>
                <a:effectLst/>
                <a:latin typeface="Bookman Old Style" pitchFamily="18" charset="0"/>
              </a:rPr>
              <a:t>Отличие традиционного урока от урока по ФГОС</a:t>
            </a:r>
            <a:endParaRPr lang="ru-RU" sz="3600" dirty="0">
              <a:solidFill>
                <a:srgbClr val="FFFF00"/>
              </a:solidFill>
              <a:effectLst/>
              <a:latin typeface="Bookman Old Style" pitchFamily="18" charset="0"/>
            </a:endParaRPr>
          </a:p>
        </p:txBody>
      </p:sp>
      <p:sp>
        <p:nvSpPr>
          <p:cNvPr id="19" name="Текст 18"/>
          <p:cNvSpPr>
            <a:spLocks noGrp="1"/>
          </p:cNvSpPr>
          <p:nvPr>
            <p:ph type="body" idx="1"/>
          </p:nvPr>
        </p:nvSpPr>
        <p:spPr>
          <a:xfrm>
            <a:off x="457200" y="1535112"/>
            <a:ext cx="4040188" cy="536566"/>
          </a:xfrm>
          <a:solidFill>
            <a:srgbClr val="FFFF00"/>
          </a:solidFill>
          <a:ln w="57150">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a:lstStyle/>
          <a:p>
            <a:pPr algn="ctr"/>
            <a:r>
              <a:rPr lang="ru-RU" dirty="0" smtClean="0">
                <a:solidFill>
                  <a:schemeClr val="bg1"/>
                </a:solidFill>
                <a:effectLst/>
              </a:rPr>
              <a:t>Традиционный урок</a:t>
            </a:r>
            <a:endParaRPr lang="ru-RU" dirty="0">
              <a:solidFill>
                <a:schemeClr val="bg1"/>
              </a:solidFill>
              <a:effectLst/>
            </a:endParaRPr>
          </a:p>
        </p:txBody>
      </p:sp>
      <p:sp>
        <p:nvSpPr>
          <p:cNvPr id="20" name="Содержимое 19"/>
          <p:cNvSpPr>
            <a:spLocks noGrp="1"/>
          </p:cNvSpPr>
          <p:nvPr>
            <p:ph sz="half" idx="2"/>
          </p:nvPr>
        </p:nvSpPr>
        <p:spPr>
          <a:xfrm>
            <a:off x="457200" y="2786058"/>
            <a:ext cx="4040188" cy="3000396"/>
          </a:xfrm>
        </p:spPr>
        <p:txBody>
          <a:bodyPr/>
          <a:lstStyle/>
          <a:p>
            <a:pPr>
              <a:spcBef>
                <a:spcPct val="50000"/>
              </a:spcBef>
              <a:buClr>
                <a:srgbClr val="FFFF00"/>
              </a:buClr>
              <a:buFont typeface="Wingdings" pitchFamily="2" charset="2"/>
              <a:buChar char="q"/>
            </a:pPr>
            <a:r>
              <a:rPr kumimoji="1" lang="ru-RU" sz="2000" b="1" dirty="0" smtClean="0">
                <a:solidFill>
                  <a:srgbClr val="FFFF00"/>
                </a:solidFill>
                <a:effectLst/>
              </a:rPr>
              <a:t>Триединая цель урока</a:t>
            </a:r>
          </a:p>
          <a:p>
            <a:pPr>
              <a:spcBef>
                <a:spcPct val="50000"/>
              </a:spcBef>
              <a:buClr>
                <a:srgbClr val="FFFF00"/>
              </a:buClr>
              <a:buFont typeface="Wingdings" pitchFamily="2" charset="2"/>
              <a:buChar char="q"/>
            </a:pPr>
            <a:r>
              <a:rPr kumimoji="1" lang="ru-RU" sz="2000" b="1" dirty="0" smtClean="0">
                <a:solidFill>
                  <a:srgbClr val="FFFF00"/>
                </a:solidFill>
                <a:effectLst/>
              </a:rPr>
              <a:t>План- конспект</a:t>
            </a:r>
          </a:p>
          <a:p>
            <a:pPr>
              <a:spcBef>
                <a:spcPct val="50000"/>
              </a:spcBef>
              <a:buClr>
                <a:srgbClr val="FFFF00"/>
              </a:buClr>
              <a:buFont typeface="Wingdings" pitchFamily="2" charset="2"/>
              <a:buChar char="q"/>
            </a:pPr>
            <a:r>
              <a:rPr kumimoji="1" lang="ru-RU" sz="2000" b="1" dirty="0" smtClean="0">
                <a:solidFill>
                  <a:srgbClr val="FFFF00"/>
                </a:solidFill>
                <a:effectLst/>
              </a:rPr>
              <a:t>Преобладающая фронтальная форма обучения</a:t>
            </a:r>
          </a:p>
          <a:p>
            <a:pPr>
              <a:spcBef>
                <a:spcPct val="50000"/>
              </a:spcBef>
              <a:buClr>
                <a:srgbClr val="FFFF00"/>
              </a:buClr>
              <a:buFont typeface="Wingdings" pitchFamily="2" charset="2"/>
              <a:buChar char="q"/>
            </a:pPr>
            <a:r>
              <a:rPr kumimoji="1" lang="ru-RU" sz="2000" b="1" dirty="0" smtClean="0">
                <a:solidFill>
                  <a:srgbClr val="FFFF00"/>
                </a:solidFill>
                <a:effectLst/>
              </a:rPr>
              <a:t>Методы и приемы обучения</a:t>
            </a:r>
          </a:p>
          <a:p>
            <a:pPr algn="ctr">
              <a:buNone/>
            </a:pPr>
            <a:endParaRPr lang="ru-RU" dirty="0"/>
          </a:p>
        </p:txBody>
      </p:sp>
      <p:sp>
        <p:nvSpPr>
          <p:cNvPr id="21" name="Текст 20"/>
          <p:cNvSpPr>
            <a:spLocks noGrp="1"/>
          </p:cNvSpPr>
          <p:nvPr>
            <p:ph type="body" sz="quarter" idx="3"/>
          </p:nvPr>
        </p:nvSpPr>
        <p:spPr>
          <a:xfrm>
            <a:off x="4645025" y="1535113"/>
            <a:ext cx="4041775" cy="536565"/>
          </a:xfrm>
          <a:solidFill>
            <a:srgbClr val="FFFF00"/>
          </a:solidFill>
          <a:ln w="38100">
            <a:solidFill>
              <a:schemeClr val="accent3"/>
            </a:solidFill>
          </a:ln>
        </p:spPr>
        <p:txBody>
          <a:bodyPr/>
          <a:lstStyle/>
          <a:p>
            <a:pPr algn="ctr"/>
            <a:r>
              <a:rPr lang="ru-RU" dirty="0" smtClean="0">
                <a:solidFill>
                  <a:schemeClr val="bg1"/>
                </a:solidFill>
              </a:rPr>
              <a:t>Современный урок</a:t>
            </a:r>
            <a:endParaRPr lang="ru-RU" dirty="0">
              <a:solidFill>
                <a:schemeClr val="bg1"/>
              </a:solidFill>
            </a:endParaRPr>
          </a:p>
        </p:txBody>
      </p:sp>
      <p:sp>
        <p:nvSpPr>
          <p:cNvPr id="22" name="Содержимое 21"/>
          <p:cNvSpPr>
            <a:spLocks noGrp="1"/>
          </p:cNvSpPr>
          <p:nvPr>
            <p:ph sz="quarter" idx="4"/>
          </p:nvPr>
        </p:nvSpPr>
        <p:spPr>
          <a:xfrm>
            <a:off x="4645025" y="2357431"/>
            <a:ext cx="4041775" cy="3768732"/>
          </a:xfrm>
        </p:spPr>
        <p:txBody>
          <a:bodyPr>
            <a:normAutofit fontScale="62500" lnSpcReduction="20000"/>
          </a:bodyPr>
          <a:lstStyle/>
          <a:p>
            <a:pPr>
              <a:buClr>
                <a:srgbClr val="92D050"/>
              </a:buClr>
              <a:buFont typeface="Wingdings" pitchFamily="2" charset="2"/>
              <a:buChar char="q"/>
            </a:pPr>
            <a:r>
              <a:rPr lang="ru-RU" sz="2900" b="1" dirty="0" err="1" smtClean="0">
                <a:solidFill>
                  <a:srgbClr val="FFFF00"/>
                </a:solidFill>
                <a:effectLst/>
              </a:rPr>
              <a:t>Системно-деятельностный</a:t>
            </a:r>
            <a:r>
              <a:rPr lang="ru-RU" sz="2900" b="1" dirty="0" smtClean="0">
                <a:solidFill>
                  <a:srgbClr val="FFFF00"/>
                </a:solidFill>
                <a:effectLst/>
              </a:rPr>
              <a:t> подход</a:t>
            </a:r>
          </a:p>
          <a:p>
            <a:pPr>
              <a:spcBef>
                <a:spcPct val="50000"/>
              </a:spcBef>
              <a:buClr>
                <a:srgbClr val="92D050"/>
              </a:buClr>
              <a:buFont typeface="Wingdings" pitchFamily="2" charset="2"/>
              <a:buChar char="q"/>
            </a:pPr>
            <a:r>
              <a:rPr kumimoji="1" lang="ru-RU" sz="2900" b="1" dirty="0" smtClean="0">
                <a:solidFill>
                  <a:srgbClr val="FFFF00"/>
                </a:solidFill>
                <a:effectLst/>
              </a:rPr>
              <a:t>Обучение через </a:t>
            </a:r>
            <a:r>
              <a:rPr kumimoji="1" lang="ru-RU" sz="2900" b="1" u="sng" dirty="0" smtClean="0">
                <a:solidFill>
                  <a:srgbClr val="FFFF00"/>
                </a:solidFill>
                <a:effectLst/>
              </a:rPr>
              <a:t>деятельность</a:t>
            </a:r>
            <a:endParaRPr kumimoji="1" lang="ru-RU" sz="2900" b="1" u="sng" dirty="0" smtClean="0">
              <a:solidFill>
                <a:srgbClr val="FF0000"/>
              </a:solidFill>
              <a:effectLst/>
            </a:endParaRPr>
          </a:p>
          <a:p>
            <a:pPr>
              <a:spcBef>
                <a:spcPct val="50000"/>
              </a:spcBef>
              <a:buClr>
                <a:srgbClr val="92D050"/>
              </a:buClr>
              <a:buFont typeface="Wingdings" pitchFamily="2" charset="2"/>
              <a:buChar char="q"/>
            </a:pPr>
            <a:r>
              <a:rPr kumimoji="1" lang="ru-RU" sz="2900" b="1" dirty="0" smtClean="0">
                <a:solidFill>
                  <a:srgbClr val="FFFF00"/>
                </a:solidFill>
                <a:effectLst/>
              </a:rPr>
              <a:t>Формируются </a:t>
            </a:r>
            <a:r>
              <a:rPr kumimoji="1" lang="ru-RU" sz="2900" b="1" u="sng" dirty="0" smtClean="0">
                <a:solidFill>
                  <a:srgbClr val="FFFF00"/>
                </a:solidFill>
                <a:effectLst/>
              </a:rPr>
              <a:t>УУД </a:t>
            </a:r>
            <a:r>
              <a:rPr kumimoji="1" lang="ru-RU" sz="2900" b="1" dirty="0" smtClean="0">
                <a:solidFill>
                  <a:srgbClr val="FFFF00"/>
                </a:solidFill>
                <a:effectLst/>
              </a:rPr>
              <a:t>предметные и </a:t>
            </a:r>
            <a:r>
              <a:rPr kumimoji="1" lang="ru-RU" sz="2900" b="1" dirty="0" err="1" smtClean="0">
                <a:solidFill>
                  <a:srgbClr val="FFFF00"/>
                </a:solidFill>
                <a:effectLst/>
              </a:rPr>
              <a:t>метапредметные</a:t>
            </a:r>
            <a:r>
              <a:rPr kumimoji="1" lang="ru-RU" sz="2900" b="1" dirty="0" smtClean="0">
                <a:solidFill>
                  <a:srgbClr val="FFFF00"/>
                </a:solidFill>
                <a:effectLst/>
              </a:rPr>
              <a:t>, личностные результаты</a:t>
            </a:r>
          </a:p>
          <a:p>
            <a:pPr>
              <a:spcBef>
                <a:spcPct val="50000"/>
              </a:spcBef>
              <a:buClr>
                <a:srgbClr val="92D050"/>
              </a:buClr>
              <a:buFont typeface="Wingdings" pitchFamily="2" charset="2"/>
              <a:buChar char="q"/>
            </a:pPr>
            <a:r>
              <a:rPr kumimoji="1" lang="ru-RU" sz="2900" b="1" dirty="0" smtClean="0">
                <a:solidFill>
                  <a:srgbClr val="FFFF00"/>
                </a:solidFill>
                <a:effectLst/>
              </a:rPr>
              <a:t>Учитель </a:t>
            </a:r>
            <a:r>
              <a:rPr kumimoji="1" lang="ru-RU" sz="2900" b="1" u="sng" dirty="0" smtClean="0">
                <a:solidFill>
                  <a:srgbClr val="FFFF00"/>
                </a:solidFill>
                <a:effectLst/>
              </a:rPr>
              <a:t>проектирует урок</a:t>
            </a:r>
          </a:p>
          <a:p>
            <a:pPr>
              <a:spcBef>
                <a:spcPct val="50000"/>
              </a:spcBef>
              <a:buClr>
                <a:srgbClr val="92D050"/>
              </a:buClr>
              <a:buFont typeface="Wingdings" pitchFamily="2" charset="2"/>
              <a:buChar char="q"/>
            </a:pPr>
            <a:r>
              <a:rPr kumimoji="1" lang="ru-RU" sz="2900" b="1" dirty="0" smtClean="0">
                <a:solidFill>
                  <a:srgbClr val="FFFF00"/>
                </a:solidFill>
                <a:effectLst/>
              </a:rPr>
              <a:t>Технологическая карта урока</a:t>
            </a:r>
          </a:p>
          <a:p>
            <a:pPr>
              <a:spcBef>
                <a:spcPct val="50000"/>
              </a:spcBef>
              <a:buClr>
                <a:srgbClr val="92D050"/>
              </a:buClr>
              <a:buFont typeface="Wingdings" pitchFamily="2" charset="2"/>
              <a:buChar char="q"/>
            </a:pPr>
            <a:r>
              <a:rPr kumimoji="1" lang="ru-RU" sz="2900" b="1" dirty="0" smtClean="0">
                <a:solidFill>
                  <a:srgbClr val="FFFF00"/>
                </a:solidFill>
                <a:effectLst/>
              </a:rPr>
              <a:t>Практический опыт деятельности</a:t>
            </a:r>
          </a:p>
          <a:p>
            <a:endParaRPr lang="ru-RU" dirty="0">
              <a:solidFill>
                <a:srgbClr val="FFFF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49">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87">
  <a:themeElements>
    <a:clrScheme name="CD100_dark_2002 7">
      <a:dk1>
        <a:srgbClr val="003B76"/>
      </a:dk1>
      <a:lt1>
        <a:srgbClr val="FFFFFF"/>
      </a:lt1>
      <a:dk2>
        <a:srgbClr val="003399"/>
      </a:dk2>
      <a:lt2>
        <a:srgbClr val="C0C0C0"/>
      </a:lt2>
      <a:accent1>
        <a:srgbClr val="FCC704"/>
      </a:accent1>
      <a:accent2>
        <a:srgbClr val="A01DD5"/>
      </a:accent2>
      <a:accent3>
        <a:srgbClr val="AAADCA"/>
      </a:accent3>
      <a:accent4>
        <a:srgbClr val="DADADA"/>
      </a:accent4>
      <a:accent5>
        <a:srgbClr val="FDE0AA"/>
      </a:accent5>
      <a:accent6>
        <a:srgbClr val="9119C1"/>
      </a:accent6>
      <a:hlink>
        <a:srgbClr val="66C5F4"/>
      </a:hlink>
      <a:folHlink>
        <a:srgbClr val="009999"/>
      </a:folHlink>
    </a:clrScheme>
    <a:fontScheme name="CD100_dark_2002">
      <a:majorFont>
        <a:latin typeface="Arial"/>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D100_dark_2002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CD100_dark_2002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CD100_dark_2002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CD100_dark_2002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CD100_dark_2002 5">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CD100_dark_2002 6">
        <a:dk1>
          <a:srgbClr val="003B76"/>
        </a:dk1>
        <a:lt1>
          <a:srgbClr val="FFFFFF"/>
        </a:lt1>
        <a:dk2>
          <a:srgbClr val="003399"/>
        </a:dk2>
        <a:lt2>
          <a:srgbClr val="C0C0C0"/>
        </a:lt2>
        <a:accent1>
          <a:srgbClr val="FCC704"/>
        </a:accent1>
        <a:accent2>
          <a:srgbClr val="A01DD5"/>
        </a:accent2>
        <a:accent3>
          <a:srgbClr val="AAADCA"/>
        </a:accent3>
        <a:accent4>
          <a:srgbClr val="DADADA"/>
        </a:accent4>
        <a:accent5>
          <a:srgbClr val="FDE0AA"/>
        </a:accent5>
        <a:accent6>
          <a:srgbClr val="9119C1"/>
        </a:accent6>
        <a:hlink>
          <a:srgbClr val="126CD0"/>
        </a:hlink>
        <a:folHlink>
          <a:srgbClr val="009999"/>
        </a:folHlink>
      </a:clrScheme>
      <a:clrMap bg1="dk2" tx1="lt1" bg2="dk1" tx2="lt2" accent1="accent1" accent2="accent2" accent3="accent3" accent4="accent4" accent5="accent5" accent6="accent6" hlink="hlink" folHlink="folHlink"/>
    </a:extraClrScheme>
    <a:extraClrScheme>
      <a:clrScheme name="CD100_dark_2002 7">
        <a:dk1>
          <a:srgbClr val="003B76"/>
        </a:dk1>
        <a:lt1>
          <a:srgbClr val="FFFFFF"/>
        </a:lt1>
        <a:dk2>
          <a:srgbClr val="003399"/>
        </a:dk2>
        <a:lt2>
          <a:srgbClr val="C0C0C0"/>
        </a:lt2>
        <a:accent1>
          <a:srgbClr val="FCC704"/>
        </a:accent1>
        <a:accent2>
          <a:srgbClr val="A01DD5"/>
        </a:accent2>
        <a:accent3>
          <a:srgbClr val="AAADCA"/>
        </a:accent3>
        <a:accent4>
          <a:srgbClr val="DADADA"/>
        </a:accent4>
        <a:accent5>
          <a:srgbClr val="FDE0AA"/>
        </a:accent5>
        <a:accent6>
          <a:srgbClr val="9119C1"/>
        </a:accent6>
        <a:hlink>
          <a:srgbClr val="66C5F4"/>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84">
  <a:themeElements>
    <a:clrScheme name="Другая 1">
      <a:dk1>
        <a:srgbClr val="FFFFFF"/>
      </a:dk1>
      <a:lt1>
        <a:sysClr val="window" lastClr="FFFFFF"/>
      </a:lt1>
      <a:dk2>
        <a:srgbClr val="39302A"/>
      </a:dk2>
      <a:lt2>
        <a:srgbClr val="E5DEDB"/>
      </a:lt2>
      <a:accent1>
        <a:srgbClr val="FFDF6A"/>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ма4">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Тема49</Template>
  <TotalTime>958</TotalTime>
  <Words>2765</Words>
  <Application>Microsoft Office PowerPoint</Application>
  <PresentationFormat>Экран (4:3)</PresentationFormat>
  <Paragraphs>511</Paragraphs>
  <Slides>56</Slides>
  <Notes>0</Notes>
  <HiddenSlides>0</HiddenSlides>
  <MMClips>0</MMClips>
  <ScaleCrop>false</ScaleCrop>
  <HeadingPairs>
    <vt:vector size="6" baseType="variant">
      <vt:variant>
        <vt:lpstr>Тема</vt:lpstr>
      </vt:variant>
      <vt:variant>
        <vt:i4>4</vt:i4>
      </vt:variant>
      <vt:variant>
        <vt:lpstr>Внедренные серверы OLE</vt:lpstr>
      </vt:variant>
      <vt:variant>
        <vt:i4>1</vt:i4>
      </vt:variant>
      <vt:variant>
        <vt:lpstr>Заголовки слайдов</vt:lpstr>
      </vt:variant>
      <vt:variant>
        <vt:i4>56</vt:i4>
      </vt:variant>
    </vt:vector>
  </HeadingPairs>
  <TitlesOfParts>
    <vt:vector size="61" baseType="lpstr">
      <vt:lpstr>Тема49</vt:lpstr>
      <vt:lpstr>Тема87</vt:lpstr>
      <vt:lpstr>Тема84</vt:lpstr>
      <vt:lpstr>Тема4</vt:lpstr>
      <vt:lpstr>Слайд</vt:lpstr>
      <vt:lpstr>Современный урок современного преподавателя  </vt:lpstr>
      <vt:lpstr>Типология  урока. Отличие традиционного и современного урока.</vt:lpstr>
      <vt:lpstr> Урок – основа реализации стандарта </vt:lpstr>
      <vt:lpstr>Отличительная особенность ФГОС - усиление ориентации на результаты образования</vt:lpstr>
      <vt:lpstr>Слайд 5</vt:lpstr>
      <vt:lpstr>Слайд 6</vt:lpstr>
      <vt:lpstr>Ведущие ориентиры современного урока</vt:lpstr>
      <vt:lpstr>Слайд 8</vt:lpstr>
      <vt:lpstr>Отличие традиционного урока от урока по ФГОС</vt:lpstr>
      <vt:lpstr>Новая типология уроков  </vt:lpstr>
      <vt:lpstr>Типы уроков  Уроки деятельностной направленности по целеполаганию можно распределить на  четыре группы:  </vt:lpstr>
      <vt:lpstr>УРОК ОТКРЫТИЯ НОВОГО ЗНАНИЯ </vt:lpstr>
      <vt:lpstr>Два основных шага учебной деятельности на уроке ОНЗ</vt:lpstr>
      <vt:lpstr>Слайд 14</vt:lpstr>
      <vt:lpstr>Слайд 15</vt:lpstr>
      <vt:lpstr>УРОК  РЕФЛЕКСИИ</vt:lpstr>
      <vt:lpstr>Слайд 17</vt:lpstr>
      <vt:lpstr>Слайд 18</vt:lpstr>
      <vt:lpstr>УРОК ОБЩЕМЕТОДОЛОГИЧЕСКОЙ НАПРАВЛЕННОСТИ </vt:lpstr>
      <vt:lpstr>Слайд 20</vt:lpstr>
      <vt:lpstr>Слайд 21</vt:lpstr>
      <vt:lpstr>УРОК РАЗВИВАЮЩЕГО КОНТРОЛЯ </vt:lpstr>
      <vt:lpstr>Слайд 23</vt:lpstr>
      <vt:lpstr>Слайд 24</vt:lpstr>
      <vt:lpstr>              Виды уроков для каждого типа урока по ФГОС</vt:lpstr>
      <vt:lpstr>Слайд 26</vt:lpstr>
      <vt:lpstr>СОДЕРЖАНИЕ  ЭТАПОВ  УРОКА</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     1. Выбрать форму проведения контрольной работы. Предполагается, что для урока развивающего контроля удобнее выбирать письменные формы контроля: тесты, задания по карточкам, общие контрольные по вариантам. Желательно, чтобы контрольная работа содержала в себе задания разного уровня сложности.  2. Составить перечень необходимого минимума знаний (правил, формул, положений и пр.), то есть определить минимум того, что должен знать каждый ученик после изучения этого блока, раздела.     3. Для каждого вычлененного ЗУН составить задания, используя принцип минимакса (от самых простых до заданий повышенной сложности).  4. Написать задания контрольной работы. Вариантов может быть несколько.  5. К контрольной работе составить эталон проверки, разработать критерии оценивания и проверки.  6. Выбрать формы работы для каждого этапа урока, определить, какие методы будут использованы.  7. После проверки контрольных работ вычленить все затруднения, зафиксировать их, сгруппировать.  8. Подготовить для каждой выделенной группы аналогичные задания и эталоны проверки.  9. Продумать форму проведения этапа рефлексии.  10. Составить задания для этапа повторения.  11. Составить технологическую карту урока (конспект).  12. Провести самоанализ урока по составленному конспекту, при необходимости внести правки и уточнения. </vt:lpstr>
      <vt:lpstr>Слайд 41</vt:lpstr>
      <vt:lpstr>ТЕСТ ДЛЯ ПРЕПОДАВАТЕЛЕЙ</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vector>
  </TitlesOfParts>
  <Company>Krokoz™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СОВРЕМЕННЫЙ УРОК СОВРЕМЕННОГО УЧИТЕЛЯ  </dc:title>
  <dc:creator>Admin</dc:creator>
  <cp:lastModifiedBy>Admin</cp:lastModifiedBy>
  <cp:revision>147</cp:revision>
  <dcterms:created xsi:type="dcterms:W3CDTF">2017-02-16T04:37:19Z</dcterms:created>
  <dcterms:modified xsi:type="dcterms:W3CDTF">2017-02-25T16:04:19Z</dcterms:modified>
</cp:coreProperties>
</file>