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80" r:id="rId20"/>
    <p:sldId id="275" r:id="rId21"/>
    <p:sldId id="276" r:id="rId22"/>
    <p:sldId id="281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fld id="{7560981D-6308-4FA0-8067-49D5A1F9D143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D5CF290C-C16C-4196-B7F3-68AFBD4822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7.xml"/><Relationship Id="rId21" Type="http://schemas.openxmlformats.org/officeDocument/2006/relationships/slide" Target="slide23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9.xml"/><Relationship Id="rId5" Type="http://schemas.openxmlformats.org/officeDocument/2006/relationships/slide" Target="slide15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20.xml"/><Relationship Id="rId4" Type="http://schemas.openxmlformats.org/officeDocument/2006/relationships/slide" Target="slide11.xml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000504"/>
            <a:ext cx="8858312" cy="257176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приготовления и оформления основных мучных кондитерских изделий</a:t>
            </a:r>
          </a:p>
          <a:p>
            <a:pPr algn="l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Бисквитное тесто</a:t>
            </a:r>
            <a:r>
              <a:rPr lang="ru-RU" dirty="0" smtClean="0"/>
              <a:t> 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429520" cy="1214446"/>
          </a:xfrm>
        </p:spPr>
        <p:txBody>
          <a:bodyPr/>
          <a:lstStyle/>
          <a:p>
            <a:pPr algn="ctr"/>
            <a:r>
              <a:rPr lang="ru-RU" dirty="0" smtClean="0"/>
              <a:t>Каковы особенности приготовления бисквита круглого (буше</a:t>
            </a:r>
            <a:r>
              <a:rPr lang="ru-RU" dirty="0" smtClean="0"/>
              <a:t>)?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85720" y="2500306"/>
            <a:ext cx="84439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AutoShape 2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285992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Яичные желтки соединяют с сахаром-песком по рецептуре и взбивают до увеличения объема в 2,5-3 раза. Одновременно взбивают яичные белки до увеличения объема в </a:t>
            </a:r>
            <a:r>
              <a:rPr lang="en-US" sz="2000" dirty="0" smtClean="0"/>
              <a:t>5-6 </a:t>
            </a:r>
            <a:r>
              <a:rPr lang="ru-RU" sz="2000" dirty="0" smtClean="0"/>
              <a:t>раз и до устойчивой пены. К взбитым желткам добавляют '/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взбитых белков, эссенцию, слегка перемешивают, добавляют муку, снова перемешивают, вводят остальные взбитые белки и еще раз перемешивают до получения однородного теста.</a:t>
            </a:r>
            <a:endParaRPr lang="ru-RU" sz="2000" dirty="0"/>
          </a:p>
        </p:txBody>
      </p:sp>
      <p:sp>
        <p:nvSpPr>
          <p:cNvPr id="6" name="AutoShape 2" descr="https://ds04.infourok.ru/uploads/ex/04ba/000ab319-92d4a4bc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yslide.ru/documents_2/1718755ece776ed8c4ba1685dd624316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8" descr="http://vkysno.info/wp-content/uploads/2017/08/f83180477f2236d79f67aa1bf67c398d.jpg"/>
          <p:cNvPicPr>
            <a:picLocks noChangeAspect="1" noChangeArrowheads="1"/>
          </p:cNvPicPr>
          <p:nvPr/>
        </p:nvPicPr>
        <p:blipFill>
          <a:blip r:embed="rId3"/>
          <a:srcRect t="30389" b="8982"/>
          <a:stretch>
            <a:fillRect/>
          </a:stretch>
        </p:blipFill>
        <p:spPr bwMode="auto">
          <a:xfrm>
            <a:off x="1000100" y="4500570"/>
            <a:ext cx="6517852" cy="2214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858180" cy="1500198"/>
          </a:xfrm>
        </p:spPr>
        <p:txBody>
          <a:bodyPr/>
          <a:lstStyle/>
          <a:p>
            <a:pPr algn="ctr"/>
            <a:r>
              <a:rPr lang="ru-RU" dirty="0" smtClean="0"/>
              <a:t>Объясните процесс образования внутри заварного теста больших полостей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142844" y="2643182"/>
            <a:ext cx="507209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Во время выпечки на поверхности изделий образуется плотная корочка, через которую не проходят пары воды, образовавшиеся внутри изделия.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Под </a:t>
            </a:r>
            <a:r>
              <a:rPr lang="ru-RU" sz="2400" dirty="0" smtClean="0"/>
              <a:t>давлением этих паров тесто прижимается к стенкам, изделие увеличивается в объеме и внутри него образуется пустота (полость)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4" name="AutoShape 2" descr="https://baker-group.net/media/k2/items/cache/73c564de315ae81db9aaa50a11f02581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baker-group.net/media/k2/items/cache/73c564de315ae81db9aaa50a11f02581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www.syl.ru/misc/i/ai/85701/1469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ds04.infourok.ru/uploads/ex/0c3b/0002dee2-5749fd37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womanlifeclub.ru/wp-content/uploads/2017/09/60903036131_recept-prigotovlenija-zavarnyh.jpg"/>
          <p:cNvPicPr>
            <a:picLocks noChangeAspect="1" noChangeArrowheads="1"/>
          </p:cNvPicPr>
          <p:nvPr/>
        </p:nvPicPr>
        <p:blipFill>
          <a:blip r:embed="rId3"/>
          <a:srcRect l="30000" t="18750" b="624"/>
          <a:stretch>
            <a:fillRect/>
          </a:stretch>
        </p:blipFill>
        <p:spPr bwMode="auto">
          <a:xfrm>
            <a:off x="5143504" y="3000372"/>
            <a:ext cx="4000496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Заварное тесто</a:t>
            </a:r>
            <a:r>
              <a:rPr lang="ru-RU" dirty="0" smtClean="0"/>
              <a:t> 200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6357982" cy="2071702"/>
          </a:xfrm>
        </p:spPr>
        <p:txBody>
          <a:bodyPr/>
          <a:lstStyle/>
          <a:p>
            <a:pPr algn="ctr"/>
            <a:r>
              <a:rPr lang="ru-RU" dirty="0" smtClean="0"/>
              <a:t>Каковы причины возникновения недостатка полуфабриката: заварной полуфабрикат </a:t>
            </a:r>
            <a:r>
              <a:rPr lang="ru-RU" dirty="0" smtClean="0"/>
              <a:t>расплывчатый?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500034" y="3500438"/>
            <a:ext cx="4929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Жидкая консистенция теста;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недостаточно заварена мука;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мало соли;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кондитерские листы </a:t>
            </a:r>
            <a:r>
              <a:rPr lang="ru-RU" sz="2400" dirty="0" smtClean="0"/>
              <a:t>сильно</a:t>
            </a:r>
            <a:r>
              <a:rPr lang="en-US" sz="2400" dirty="0" smtClean="0"/>
              <a:t> </a:t>
            </a:r>
            <a:r>
              <a:rPr lang="ru-RU" sz="2400" dirty="0" smtClean="0"/>
              <a:t>смазаны </a:t>
            </a:r>
            <a:r>
              <a:rPr lang="ru-RU" sz="2400" dirty="0" smtClean="0"/>
              <a:t>жиром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0" name="Picture 2" descr="http://hlebprom.by/wp-content/uploads/pirozhnoe-zavarnoe-Nezhnoe-624x416.jpg"/>
          <p:cNvPicPr>
            <a:picLocks noChangeAspect="1" noChangeArrowheads="1"/>
          </p:cNvPicPr>
          <p:nvPr/>
        </p:nvPicPr>
        <p:blipFill>
          <a:blip r:embed="rId3"/>
          <a:srcRect l="19471" t="16226" r="19230" b="8052"/>
          <a:stretch>
            <a:fillRect/>
          </a:stretch>
        </p:blipFill>
        <p:spPr bwMode="auto">
          <a:xfrm>
            <a:off x="5500662" y="3214686"/>
            <a:ext cx="3643338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Заварное тесто</a:t>
            </a:r>
            <a:r>
              <a:rPr lang="ru-RU" dirty="0" smtClean="0"/>
              <a:t> 300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429388" cy="2071702"/>
          </a:xfrm>
        </p:spPr>
        <p:txBody>
          <a:bodyPr/>
          <a:lstStyle/>
          <a:p>
            <a:pPr algn="ctr"/>
            <a:r>
              <a:rPr lang="ru-RU" dirty="0" smtClean="0"/>
              <a:t>Каковы особенности формования и выпекания </a:t>
            </a:r>
            <a:r>
              <a:rPr lang="ru-RU" dirty="0" smtClean="0"/>
              <a:t>профитролей?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928934"/>
            <a:ext cx="50720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Готовое заварное тесто отсаживают из кондитерского мешка с гладкой трубочкой на противень, слегка смазанный маслом, в виде мелких шариков диаметром 1 см на расстоянии 2- 2,5 см друг от друга и выпекают при температуре 180-200*С.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6" name="AutoShape 2" descr="https://www.selbutik.ru/images/recipes/132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rozmar.in/wp-content/uploads/2013/10/DSC06051-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0" y="3000372"/>
            <a:ext cx="3929090" cy="31668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8397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Заварное тесто</a:t>
            </a:r>
            <a:r>
              <a:rPr lang="ru-RU" dirty="0" smtClean="0"/>
              <a:t> 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7358114" cy="1143008"/>
          </a:xfrm>
        </p:spPr>
        <p:txBody>
          <a:bodyPr/>
          <a:lstStyle/>
          <a:p>
            <a:pPr algn="ctr"/>
            <a:r>
              <a:rPr lang="ru-RU" dirty="0" smtClean="0"/>
              <a:t>Каковы особенности приготовления заварного </a:t>
            </a:r>
            <a:r>
              <a:rPr lang="ru-RU" dirty="0" smtClean="0"/>
              <a:t>теста?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0" y="2143116"/>
            <a:ext cx="4572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В </a:t>
            </a:r>
            <a:r>
              <a:rPr lang="ru-RU" sz="2000" dirty="0" smtClean="0"/>
              <a:t>емкость наливают воду, добавляют масло, соль и доводят до кипения, затем постепенно, помешивая лопаткой, всыпают муку. Продолжая помешивать, прогревают массу. Масса должна быть однородной, без комков. Ее перекладывают в котел </a:t>
            </a:r>
            <a:r>
              <a:rPr lang="ru-RU" sz="2000" dirty="0" err="1" smtClean="0"/>
              <a:t>взбивательной</a:t>
            </a:r>
            <a:r>
              <a:rPr lang="ru-RU" sz="2000" dirty="0" smtClean="0"/>
              <a:t> машины и перемешивают для охлаждения до температуры 65—70*С. Продолжая перемешивание, постепенно вливают меланж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http://vomenu.ru/wp-content/uploads/2014/05/profitrol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429124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Слоеное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1214446"/>
          </a:xfrm>
        </p:spPr>
        <p:txBody>
          <a:bodyPr/>
          <a:lstStyle/>
          <a:p>
            <a:pPr algn="ctr"/>
            <a:r>
              <a:rPr lang="ru-RU" dirty="0" smtClean="0"/>
              <a:t>Приготовление слоеного теста состоит из следующих операций: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285992"/>
            <a:ext cx="8929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замеса теста, </a:t>
            </a:r>
            <a:r>
              <a:rPr lang="ru-RU" sz="2800" dirty="0" smtClean="0"/>
              <a:t>подготовки масла,</a:t>
            </a:r>
            <a:r>
              <a:rPr lang="en-US" sz="2800" dirty="0" smtClean="0"/>
              <a:t> </a:t>
            </a:r>
            <a:r>
              <a:rPr lang="ru-RU" sz="2800" dirty="0" smtClean="0"/>
              <a:t>слоеобразования</a:t>
            </a:r>
            <a:endParaRPr lang="ru-RU" sz="28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http://poradu.pp.ua/uploads/posts/2015-04/recept-listkovogo-tsta-poradi-komentar_28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28055"/>
            <a:ext cx="6500858" cy="40299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Слоеное тесто</a:t>
            </a:r>
            <a:r>
              <a:rPr lang="ru-RU" dirty="0" smtClean="0"/>
              <a:t> 200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214842"/>
          </a:xfrm>
        </p:spPr>
        <p:txBody>
          <a:bodyPr/>
          <a:lstStyle/>
          <a:p>
            <a:pPr algn="ctr">
              <a:buNone/>
            </a:pPr>
            <a:r>
              <a:rPr lang="ru-RU" sz="8800" b="1" dirty="0" smtClean="0">
                <a:solidFill>
                  <a:srgbClr val="C00000"/>
                </a:solidFill>
              </a:rPr>
              <a:t>ПЕРЕХОД ХОДА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142844" y="2214554"/>
            <a:ext cx="392909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Слоеное тесто</a:t>
            </a:r>
            <a:r>
              <a:rPr lang="ru-RU" dirty="0" smtClean="0"/>
              <a:t> 300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2000264"/>
          </a:xfrm>
        </p:spPr>
        <p:txBody>
          <a:bodyPr/>
          <a:lstStyle/>
          <a:p>
            <a:pPr algn="ctr"/>
            <a:r>
              <a:rPr lang="ru-RU" dirty="0" smtClean="0"/>
              <a:t>Как определить готовность выпеченного полуфабриката из слоеного </a:t>
            </a:r>
            <a:r>
              <a:rPr lang="ru-RU" dirty="0" smtClean="0"/>
              <a:t>теста?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500034" y="2500306"/>
            <a:ext cx="82296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Готовность определяют по светло-коричневому цвету пласта, приподнимая ножом его угол. Если весь пласт приподнимается, то тесто готово, а если угол загибается, - еще не готово.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0" name="Picture 2" descr="https://tutknow.ru/uploads/posts/2014-11/1415952860_kak-sdelat-sloenoe-testo.jpg"/>
          <p:cNvPicPr>
            <a:picLocks noChangeAspect="1" noChangeArrowheads="1"/>
          </p:cNvPicPr>
          <p:nvPr/>
        </p:nvPicPr>
        <p:blipFill>
          <a:blip r:embed="rId3"/>
          <a:srcRect t="8555" b="17299"/>
          <a:stretch>
            <a:fillRect/>
          </a:stretch>
        </p:blipFill>
        <p:spPr bwMode="auto">
          <a:xfrm>
            <a:off x="1285852" y="4071942"/>
            <a:ext cx="6643734" cy="27860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Слоеное тесто</a:t>
            </a:r>
            <a:r>
              <a:rPr lang="ru-RU" dirty="0" smtClean="0"/>
              <a:t> 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357586"/>
          </a:xfrm>
        </p:spPr>
        <p:txBody>
          <a:bodyPr/>
          <a:lstStyle/>
          <a:p>
            <a:pPr algn="ctr"/>
            <a:r>
              <a:rPr lang="ru-RU" dirty="0" smtClean="0"/>
              <a:t>Объясните процессы, происходящие в тесте в процессе выпечки полуфабриката из слоеного теста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214282" y="2786058"/>
            <a:ext cx="378621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Во время выпечки масло, находящееся между слоями, растапливается и поступает в близлежащие слои теста. В образовавшееся пространство между слоями поступают пары воды из теста. Под давлением этих паров расстояние между слоями увеличивается в объеме в 2-3 раза.</a:t>
            </a:r>
            <a:endParaRPr lang="ru-RU" sz="2000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http://img1.liveinternet.ru/images/attach/c/4/82/164/8216444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71744"/>
            <a:ext cx="5000628" cy="39588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901014" cy="1071570"/>
          </a:xfrm>
        </p:spPr>
        <p:txBody>
          <a:bodyPr/>
          <a:lstStyle/>
          <a:p>
            <a:pPr algn="ctr"/>
            <a:r>
              <a:rPr lang="ru-RU" dirty="0" smtClean="0"/>
              <a:t>Воздушное тесто представляет собой…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500034" y="2214554"/>
            <a:ext cx="82296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err="1" smtClean="0"/>
              <a:t>пенообразную</a:t>
            </a:r>
            <a:r>
              <a:rPr lang="ru-RU" sz="2800" dirty="0" smtClean="0"/>
              <a:t> массу белого цвета, легкую, пористую. Тесто готовят без муки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AutoShape 2" descr="http://img11.nnm2.com/c/d/5/a/9/59ad90b9f69a69618fa63a822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img11.nnm2.com/c/d/5/a/9/59ad90b9f69a69618fa63a822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1.bp.blogspot.com/-iVw0k7w3ixA/TnBBjQVDEfI/AAAAAAAAAoY/opA1ye5xHwE/s1600/DSC_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7286676" cy="37861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7683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игра</a:t>
            </a: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571612"/>
            <a:ext cx="2071670" cy="785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Песочное тесто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428868"/>
            <a:ext cx="2071670" cy="785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Бисквитное тесто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357562"/>
            <a:ext cx="2071670" cy="785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Заварное тесто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86256"/>
            <a:ext cx="2071670" cy="785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Слоеное тесто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214950"/>
            <a:ext cx="2071670" cy="785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тесто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2428868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335756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428625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5214950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100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86182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0694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15206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6182" y="2428868"/>
            <a:ext cx="1643074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2428868"/>
            <a:ext cx="1643074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15206" y="2428868"/>
            <a:ext cx="1643074" cy="78581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6182" y="3357562"/>
            <a:ext cx="1643074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0694" y="3357562"/>
            <a:ext cx="1643074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3357562"/>
            <a:ext cx="1643074" cy="78581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86182" y="4286256"/>
            <a:ext cx="1643074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4286256"/>
            <a:ext cx="1643074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15206" y="4286256"/>
            <a:ext cx="1643074" cy="78581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86182" y="5214950"/>
            <a:ext cx="1643074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action="ppaction://hlinksldjump"/>
              </a:rPr>
              <a:t>200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00694" y="5214950"/>
            <a:ext cx="1643074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action="ppaction://hlinksldjump"/>
              </a:rPr>
              <a:t>300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15206" y="5214950"/>
            <a:ext cx="1643074" cy="78581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action="ppaction://hlinksldjump"/>
              </a:rPr>
              <a:t>500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07154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Выберите категорию и стоимость вопроса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429388" cy="3500462"/>
          </a:xfrm>
        </p:spPr>
        <p:txBody>
          <a:bodyPr/>
          <a:lstStyle/>
          <a:p>
            <a:pPr algn="ctr"/>
            <a:r>
              <a:rPr lang="ru-RU" dirty="0" smtClean="0"/>
              <a:t>Каковы температура и время выпекания </a:t>
            </a:r>
            <a:r>
              <a:rPr lang="ru-RU" dirty="0" smtClean="0"/>
              <a:t>полуфабриката?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142844" y="2643182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температуре 100-110 С,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40-60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http://www.sunhome.ru/UsersGallery/wallpapers/203/flag_franc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AutoShape 4" descr="http://www.sunhome.ru/UsersGallery/wallpapers/203/flag_franci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http://kaksdelat.su/wp-content/uploads/2015/09/kak_sdelat_bez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0" y="2357430"/>
            <a:ext cx="5238786" cy="39290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3116"/>
            <a:ext cx="6715172" cy="3857652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ПЕРЕХОД ХОДА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214282" y="2928934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/>
              <a:t>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500990" cy="2000264"/>
          </a:xfrm>
        </p:spPr>
        <p:txBody>
          <a:bodyPr/>
          <a:lstStyle/>
          <a:p>
            <a:pPr lvl="0"/>
            <a:r>
              <a:rPr lang="ru-RU" dirty="0" smtClean="0"/>
              <a:t>Расскажите последовательность технологических операций приготовления воздушного </a:t>
            </a:r>
            <a:r>
              <a:rPr lang="ru-RU" dirty="0" smtClean="0"/>
              <a:t>теста.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0" y="2928934"/>
            <a:ext cx="478631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Яичные белки взбивают до увеличения объема в 5—6 раз и до образования устойчивой пены. Не прекращая взбивания, тонкой струей постепенно всыпают сахар-песок, добавляют ванильную пудру и после этого взбивают не более 1—2 мин.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914" name="Picture 2" descr="http://nss.in.ua/images/biblioteka/Poleznie_soveti/recepti/tiramisu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4357686" cy="3314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72074"/>
            <a:ext cx="8786874" cy="1500198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 smtClean="0"/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8"/>
            <a:ext cx="81439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1714512"/>
          </a:xfrm>
        </p:spPr>
        <p:txBody>
          <a:bodyPr/>
          <a:lstStyle/>
          <a:p>
            <a:pPr algn="ctr"/>
            <a:r>
              <a:rPr lang="ru-RU" dirty="0" smtClean="0"/>
              <a:t>Почему тесто называют песочным, и какие разрыхлители используются для его </a:t>
            </a:r>
            <a:r>
              <a:rPr lang="ru-RU" dirty="0" smtClean="0"/>
              <a:t>приготовления?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857496"/>
            <a:ext cx="485778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Наличие в тесте большого количества масла, сахара-песка и отсутствие воды способствует получению рассыпчатых изделий (отсюда и название теста - песочное). Для разрыхления используют химические разрыхлители (углекислый аммоний и пищевая сода)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643" t="16250" r="17644" b="15000"/>
          <a:stretch>
            <a:fillRect/>
          </a:stretch>
        </p:blipFill>
        <p:spPr bwMode="auto">
          <a:xfrm>
            <a:off x="5072067" y="2928934"/>
            <a:ext cx="4071934" cy="354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8"/>
            <a:ext cx="81439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Песочное тесто</a:t>
            </a:r>
            <a:r>
              <a:rPr lang="ru-RU" dirty="0" smtClean="0"/>
              <a:t> 200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1785950"/>
          </a:xfrm>
        </p:spPr>
        <p:txBody>
          <a:bodyPr/>
          <a:lstStyle/>
          <a:p>
            <a:pPr algn="ctr"/>
            <a:r>
              <a:rPr lang="ru-RU" sz="3600" dirty="0" smtClean="0"/>
              <a:t>Какова технологическая последовательность приготовления песочного теста ручным </a:t>
            </a:r>
            <a:r>
              <a:rPr lang="ru-RU" sz="3600" dirty="0" smtClean="0"/>
              <a:t>способом?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142844" y="3357562"/>
            <a:ext cx="507209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на стол насыпают горку муки, делают в ней воронку, в которую кладут масло, добавляют яйца, в которых растворяют соду питьевую, аммоний углекислый, соль, эссенцию, и замешивают тесто до однородного состояния, начиная с основания горки.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82" name="Picture 2" descr="http://ladydiary.ru/images/stories/menu_content/2262_ladydiary.ru_1.jpg"/>
          <p:cNvPicPr>
            <a:picLocks noChangeAspect="1" noChangeArrowheads="1"/>
          </p:cNvPicPr>
          <p:nvPr/>
        </p:nvPicPr>
        <p:blipFill>
          <a:blip r:embed="rId3"/>
          <a:srcRect l="6667" t="7524" r="6666" b="2174"/>
          <a:stretch>
            <a:fillRect/>
          </a:stretch>
        </p:blipFill>
        <p:spPr bwMode="auto">
          <a:xfrm>
            <a:off x="4786314" y="3357562"/>
            <a:ext cx="4077194" cy="3214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Песочное тесто</a:t>
            </a:r>
            <a:r>
              <a:rPr lang="ru-RU" dirty="0" smtClean="0"/>
              <a:t> 300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643866" cy="2428892"/>
          </a:xfrm>
        </p:spPr>
        <p:txBody>
          <a:bodyPr/>
          <a:lstStyle/>
          <a:p>
            <a:pPr algn="ctr"/>
            <a:r>
              <a:rPr lang="ru-RU" dirty="0" smtClean="0"/>
              <a:t>Каковы особенности разделки и выпечки песочного теста для штучных </a:t>
            </a:r>
            <a:r>
              <a:rPr lang="ru-RU" dirty="0" smtClean="0"/>
              <a:t>пирожных?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571744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Для выпечки песочного теста поштучно для пирожных пласт раскатывают толщиной 6—7 мм, при помощи металлических выемок вырубают заготовки (кольца, полумесяцы и т.д.) и укладывают на сухие листы. Выпекают при температуре 260-270*С 10-12 мин.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AutoShape 2" descr="https://www.patee.ru/r/x6/02/4f/e3/640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www.patee.ru/r/x6/02/4f/e3/640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krasnayagoda.ru/images/pirozhnye-pesochnye-koltsa-s-orekhami-retsept-s-foto5.jpg"/>
          <p:cNvPicPr>
            <a:picLocks noChangeAspect="1" noChangeArrowheads="1"/>
          </p:cNvPicPr>
          <p:nvPr/>
        </p:nvPicPr>
        <p:blipFill>
          <a:blip r:embed="rId3"/>
          <a:srcRect l="15000" t="24925" r="10000" b="13897"/>
          <a:stretch>
            <a:fillRect/>
          </a:stretch>
        </p:blipFill>
        <p:spPr bwMode="auto">
          <a:xfrm>
            <a:off x="4646092" y="3286124"/>
            <a:ext cx="4497908" cy="28575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8397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Песочное тесто</a:t>
            </a:r>
            <a:r>
              <a:rPr lang="ru-RU" dirty="0" smtClean="0"/>
              <a:t> 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643998" cy="1285884"/>
          </a:xfrm>
        </p:spPr>
        <p:txBody>
          <a:bodyPr/>
          <a:lstStyle/>
          <a:p>
            <a:pPr algn="ctr"/>
            <a:r>
              <a:rPr lang="ru-RU" dirty="0" smtClean="0"/>
              <a:t>Отличительные особенности формования печенья «Ромашка»</a:t>
            </a:r>
          </a:p>
          <a:p>
            <a:pPr>
              <a:buNone/>
            </a:pPr>
            <a:r>
              <a:rPr lang="ru-RU" sz="2800" dirty="0" smtClean="0"/>
              <a:t>Готовое тесто закладывают в кондитерский мешок и отсаживают узорчатую форму в виде ромашки. Часть теста подкрашивают жженкой и более темным тестом из другого кондитерского мешка с гладкой трубочкой заполняют середину ромашки.</a:t>
            </a:r>
          </a:p>
          <a:p>
            <a:pPr algn="ctr"/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500034" y="4572008"/>
            <a:ext cx="82296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AutoShape 2" descr="http://zavety16.narod.ru/Big_images/zavet/Fla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434" name="Picture 2" descr="http://www.opt-union.ru/l1449847/images/photocat/1000x1000/999625776.jpg"/>
          <p:cNvPicPr>
            <a:picLocks noChangeAspect="1" noChangeArrowheads="1"/>
          </p:cNvPicPr>
          <p:nvPr/>
        </p:nvPicPr>
        <p:blipFill>
          <a:blip r:embed="rId3"/>
          <a:srcRect l="7000" t="13125" b="9999"/>
          <a:stretch>
            <a:fillRect/>
          </a:stretch>
        </p:blipFill>
        <p:spPr bwMode="auto">
          <a:xfrm>
            <a:off x="4572000" y="4354195"/>
            <a:ext cx="3786214" cy="25038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48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Бисквитное тесто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15404" cy="1143008"/>
          </a:xfrm>
        </p:spPr>
        <p:txBody>
          <a:bodyPr/>
          <a:lstStyle/>
          <a:p>
            <a:pPr algn="ctr"/>
            <a:r>
              <a:rPr lang="ru-RU" dirty="0" smtClean="0"/>
              <a:t>Укажите два способа приготовления бисквитного теста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85720" y="2500306"/>
            <a:ext cx="87154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В зависимости от способа приготовления и рецептуры готовят бисквит основной (с подогревом), круглый (буше, холодным способом).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0" name="Picture 2" descr="http://mealoman.com/Uploads/biskvit-bez-saharabivaet-zhe-takoe/biskvit-bez-sahara-bivaet-zhe-takoe.jpg"/>
          <p:cNvPicPr>
            <a:picLocks noChangeAspect="1" noChangeArrowheads="1"/>
          </p:cNvPicPr>
          <p:nvPr/>
        </p:nvPicPr>
        <p:blipFill>
          <a:blip r:embed="rId3"/>
          <a:srcRect l="6154" t="2875" r="4615" b="4624"/>
          <a:stretch>
            <a:fillRect/>
          </a:stretch>
        </p:blipFill>
        <p:spPr bwMode="auto">
          <a:xfrm>
            <a:off x="142844" y="3929066"/>
            <a:ext cx="3936234" cy="27146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2" name="Picture 4" descr="http://img-fotki.yandex.ru/get/4404/chadeyka.52/0_5cafa_b4d155c_XL.jpg"/>
          <p:cNvPicPr>
            <a:picLocks noChangeAspect="1" noChangeArrowheads="1"/>
          </p:cNvPicPr>
          <p:nvPr/>
        </p:nvPicPr>
        <p:blipFill>
          <a:blip r:embed="rId4"/>
          <a:srcRect r="35000" b="34375"/>
          <a:stretch>
            <a:fillRect/>
          </a:stretch>
        </p:blipFill>
        <p:spPr bwMode="auto">
          <a:xfrm>
            <a:off x="4500562" y="4000504"/>
            <a:ext cx="4035226" cy="27160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Бисквитное тесто</a:t>
            </a:r>
            <a:r>
              <a:rPr lang="ru-RU" dirty="0" smtClean="0"/>
              <a:t> 200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500958" cy="1071570"/>
          </a:xfrm>
        </p:spPr>
        <p:txBody>
          <a:bodyPr/>
          <a:lstStyle/>
          <a:p>
            <a:pPr algn="ctr"/>
            <a:r>
              <a:rPr lang="ru-RU" dirty="0" smtClean="0"/>
              <a:t>Каковы особенности приготовления бисквита основного (с </a:t>
            </a:r>
            <a:r>
              <a:rPr lang="ru-RU" dirty="0" smtClean="0"/>
              <a:t>подогревом)?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143116"/>
            <a:ext cx="85153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/>
              <a:t>Яйца с сахаром-песком соединяют и, помешивая, подогревают на водяной бане до 45*С. Яично-сахарную смесь взбивают до увеличения объема в 2,5- 3 раза и до появления устойчивого рисунка на поверхности. Муку соединяют со взбитой яично-сахарной массой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AutoShape 2" descr="https://cdn2.arhivurokov.ru/multiurok/html/2017/09/30/s_59cf2b55eb1e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cdn2.arhivurokov.ru/multiurok/html/2017/09/30/s_59cf2b55eb1e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739" t="32722" r="60096" b="35007"/>
          <a:stretch>
            <a:fillRect/>
          </a:stretch>
        </p:blipFill>
        <p:spPr bwMode="auto">
          <a:xfrm>
            <a:off x="53346" y="4071942"/>
            <a:ext cx="21612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52743" t="32701" r="9812" b="33834"/>
          <a:stretch>
            <a:fillRect/>
          </a:stretch>
        </p:blipFill>
        <p:spPr bwMode="auto">
          <a:xfrm>
            <a:off x="2285984" y="4071942"/>
            <a:ext cx="2207710" cy="19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9320" t="19209" r="27458" b="35294"/>
          <a:stretch>
            <a:fillRect/>
          </a:stretch>
        </p:blipFill>
        <p:spPr bwMode="auto">
          <a:xfrm>
            <a:off x="4572000" y="4071942"/>
            <a:ext cx="2333201" cy="18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45776" t="16653" r="23500" b="48396"/>
          <a:stretch>
            <a:fillRect/>
          </a:stretch>
        </p:blipFill>
        <p:spPr bwMode="auto">
          <a:xfrm>
            <a:off x="6858016" y="4071942"/>
            <a:ext cx="2143108" cy="18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Бисквитное тесто</a:t>
            </a:r>
            <a:r>
              <a:rPr lang="ru-RU" dirty="0" smtClean="0"/>
              <a:t> 300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43956" cy="1785950"/>
          </a:xfrm>
        </p:spPr>
        <p:txBody>
          <a:bodyPr/>
          <a:lstStyle/>
          <a:p>
            <a:r>
              <a:rPr lang="ru-RU" dirty="0" smtClean="0"/>
              <a:t>Каковы причины возникновения недостатка полуфабриката: плотный, малопористый, небольшого </a:t>
            </a:r>
            <a:r>
              <a:rPr lang="ru-RU" dirty="0" smtClean="0"/>
              <a:t>объема?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black">
          <a:xfrm>
            <a:off x="214282" y="2714620"/>
            <a:ext cx="521497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Мука с большим содержанием клейковины (без добавления крахмала);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недостаточно взбиты яйца;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длительный замес с мукой;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тесто долго не выпекалось;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механическое воздействие при выпечке; </a:t>
            </a:r>
            <a:endParaRPr lang="en-US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увеличенное количество муки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 bwMode="auto">
          <a:xfrm>
            <a:off x="8643966" y="6357958"/>
            <a:ext cx="285752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62" name="Picture 2" descr="http://statica2.detstvo.ru/foto/original/2006/07/11/ead6ace0fa0dfd69c9bebcff6fb1404d.jpg"/>
          <p:cNvPicPr>
            <a:picLocks noChangeAspect="1" noChangeArrowheads="1"/>
          </p:cNvPicPr>
          <p:nvPr/>
        </p:nvPicPr>
        <p:blipFill>
          <a:blip r:embed="rId3"/>
          <a:srcRect l="5358" t="4762" r="5356" b="7143"/>
          <a:stretch>
            <a:fillRect/>
          </a:stretch>
        </p:blipFill>
        <p:spPr bwMode="auto">
          <a:xfrm>
            <a:off x="4992873" y="3071810"/>
            <a:ext cx="4151127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801</TotalTime>
  <Words>864</Words>
  <Application>Microsoft Office PowerPoint</Application>
  <PresentationFormat>Экран (4:3)</PresentationFormat>
  <Paragraphs>98</Paragraphs>
  <Slides>24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Своя игра</vt:lpstr>
      <vt:lpstr>Песочное тесто 100</vt:lpstr>
      <vt:lpstr>Песочное тесто 200</vt:lpstr>
      <vt:lpstr>Песочное тесто 300</vt:lpstr>
      <vt:lpstr>Песочное тесто 500</vt:lpstr>
      <vt:lpstr>Бисквитное тесто 100</vt:lpstr>
      <vt:lpstr>Бисквитное тесто 200</vt:lpstr>
      <vt:lpstr>Бисквитное тесто 300</vt:lpstr>
      <vt:lpstr>Бисквитное тесто 500</vt:lpstr>
      <vt:lpstr>Заварное тесто 100</vt:lpstr>
      <vt:lpstr>Заварное тесто 200</vt:lpstr>
      <vt:lpstr>Заварное тесто 300</vt:lpstr>
      <vt:lpstr>Заварное тесто 500</vt:lpstr>
      <vt:lpstr>Слоеное тесто 100</vt:lpstr>
      <vt:lpstr>Слоеное тесто 200</vt:lpstr>
      <vt:lpstr>Слоеное тесто 300</vt:lpstr>
      <vt:lpstr>Слоеное тесто 500</vt:lpstr>
      <vt:lpstr>Воздушное тесто 100</vt:lpstr>
      <vt:lpstr>Воздушное тесто 200</vt:lpstr>
      <vt:lpstr>Воздушное тесто 300</vt:lpstr>
      <vt:lpstr>Воздушное тесто 500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России</dc:title>
  <dc:creator>M&amp;M</dc:creator>
  <cp:lastModifiedBy>Admin</cp:lastModifiedBy>
  <cp:revision>104</cp:revision>
  <dcterms:created xsi:type="dcterms:W3CDTF">2013-08-30T13:25:40Z</dcterms:created>
  <dcterms:modified xsi:type="dcterms:W3CDTF">2018-02-24T19:37:00Z</dcterms:modified>
</cp:coreProperties>
</file>