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3" r:id="rId3"/>
    <p:sldId id="264" r:id="rId4"/>
    <p:sldId id="265" r:id="rId5"/>
    <p:sldId id="267" r:id="rId6"/>
    <p:sldId id="268" r:id="rId7"/>
    <p:sldId id="269" r:id="rId8"/>
    <p:sldId id="270" r:id="rId9"/>
    <p:sldId id="266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uckYouBill" initials="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000099"/>
    <a:srgbClr val="FF6600"/>
    <a:srgbClr val="336600"/>
    <a:srgbClr val="3399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FEC1E-BD17-4FBC-A186-A11F16D59BA0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9B054-30A7-418A-B738-EDBACC801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6054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B0682-8F1E-416F-A856-7D4078767E86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923E3-50CA-44A3-86A0-930168DE82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978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970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81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B11FBB-AA4C-4F38-ADC8-19F9624E4224}" type="datetime1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8D91A-367A-4F99-859B-FB7C22C69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5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E2BD80-27A6-4AA5-A0C8-06DBB816C6B2}" type="datetime1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8D91A-367A-4F99-859B-FB7C22C69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65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0C8DFE-BE58-442D-9973-A44657B97547}" type="datetime1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8D91A-367A-4F99-859B-FB7C22C69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285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23EC15-3400-4013-AEBF-D9BB3E9DA569}" type="datetime1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8D91A-367A-4F99-859B-FB7C22C69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812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BBFCC7-2D61-48B2-8EE1-F48667E5C598}" type="datetime1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8D91A-367A-4F99-859B-FB7C22C69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643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525B10-AD58-4DAA-A4D3-F90F98359CA5}" type="datetime1">
              <a:rPr lang="ru-RU" smtClean="0"/>
              <a:pPr/>
              <a:t>12.09.2017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8D91A-367A-4F99-859B-FB7C22C69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65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F58F93-560C-4B39-B63B-3C1C9359AB9B}" type="datetime1">
              <a:rPr lang="ru-RU" smtClean="0"/>
              <a:pPr/>
              <a:t>12.09.2017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8D91A-367A-4F99-859B-FB7C22C69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725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BD6CA1-213E-4B23-A0DD-D398213AB357}" type="datetime1">
              <a:rPr lang="ru-RU" smtClean="0"/>
              <a:pPr/>
              <a:t>12.09.2017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8D91A-367A-4F99-859B-FB7C22C69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540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CDB98F-9437-498A-AEE6-3DF0163D8BB0}" type="datetime1">
              <a:rPr lang="ru-RU" smtClean="0"/>
              <a:pPr/>
              <a:t>12.09.2017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8D91A-367A-4F99-859B-FB7C22C69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17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3E9077-633C-47BB-B539-27D2DBA6A00D}" type="datetime1">
              <a:rPr lang="ru-RU" smtClean="0"/>
              <a:pPr/>
              <a:t>12.09.2017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8D91A-367A-4F99-859B-FB7C22C69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10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6A1CF1-374D-4ACD-84B6-9F54C5F713FB}" type="datetime1">
              <a:rPr lang="ru-RU" smtClean="0"/>
              <a:pPr/>
              <a:t>12.09.2017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8D91A-367A-4F99-859B-FB7C22C69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164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CFE5AF0-3B36-4B59-8402-EBAC7BAA48CE}" type="datetime1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6308D91A-367A-4F99-859B-FB7C22C69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496" y="404664"/>
            <a:ext cx="4643470" cy="285181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000" dirty="0" smtClean="0">
                <a:latin typeface="Academy" pitchFamily="2" charset="0"/>
              </a:rPr>
              <a:t>Обеспечение  </a:t>
            </a:r>
            <a:r>
              <a:rPr lang="ru-RU" sz="4000" dirty="0" smtClean="0">
                <a:latin typeface="Academy" pitchFamily="2" charset="0"/>
              </a:rPr>
              <a:t>безопасности детей в Интернет-пространстве</a:t>
            </a:r>
            <a:r>
              <a:rPr lang="ru-RU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4941168"/>
            <a:ext cx="9036496" cy="1259592"/>
          </a:xfrm>
        </p:spPr>
        <p:txBody>
          <a:bodyPr>
            <a:noAutofit/>
          </a:bodyPr>
          <a:lstStyle/>
          <a:p>
            <a:pPr algn="l"/>
            <a:r>
              <a:rPr lang="ru-RU" sz="2600" dirty="0" smtClean="0">
                <a:solidFill>
                  <a:srgbClr val="002060"/>
                </a:solidFill>
                <a:latin typeface="Academy" pitchFamily="2" charset="0"/>
              </a:rPr>
              <a:t>Мы</a:t>
            </a:r>
            <a:r>
              <a:rPr lang="ru-RU" sz="2600" dirty="0">
                <a:solidFill>
                  <a:srgbClr val="002060"/>
                </a:solidFill>
                <a:latin typeface="Academy" pitchFamily="2" charset="0"/>
              </a:rPr>
              <a:t> </a:t>
            </a:r>
            <a:r>
              <a:rPr lang="ru-RU" sz="2600" dirty="0" smtClean="0">
                <a:solidFill>
                  <a:srgbClr val="002060"/>
                </a:solidFill>
                <a:latin typeface="Academy" pitchFamily="2" charset="0"/>
              </a:rPr>
              <a:t>хотим, чтоб </a:t>
            </a:r>
            <a:r>
              <a:rPr lang="ru-RU" sz="2600" dirty="0">
                <a:solidFill>
                  <a:srgbClr val="002060"/>
                </a:solidFill>
                <a:latin typeface="Academy" pitchFamily="2" charset="0"/>
              </a:rPr>
              <a:t>интернет был вам другом много </a:t>
            </a:r>
            <a:r>
              <a:rPr lang="ru-RU" sz="2600" dirty="0" smtClean="0">
                <a:solidFill>
                  <a:srgbClr val="002060"/>
                </a:solidFill>
                <a:latin typeface="Academy" pitchFamily="2" charset="0"/>
              </a:rPr>
              <a:t>лет!</a:t>
            </a:r>
          </a:p>
          <a:p>
            <a:pPr algn="l"/>
            <a:r>
              <a:rPr lang="ru-RU" sz="2600" dirty="0" smtClean="0">
                <a:solidFill>
                  <a:srgbClr val="002060"/>
                </a:solidFill>
                <a:latin typeface="Academy" pitchFamily="2" charset="0"/>
              </a:rPr>
              <a:t>Будешь </a:t>
            </a:r>
            <a:r>
              <a:rPr lang="ru-RU" sz="2600" dirty="0">
                <a:solidFill>
                  <a:srgbClr val="002060"/>
                </a:solidFill>
                <a:latin typeface="Academy" pitchFamily="2" charset="0"/>
              </a:rPr>
              <a:t>знать </a:t>
            </a:r>
            <a:r>
              <a:rPr lang="ru-RU" sz="2600" b="1" u="sng" dirty="0" smtClean="0">
                <a:solidFill>
                  <a:srgbClr val="002060"/>
                </a:solidFill>
                <a:latin typeface="Academy" pitchFamily="2" charset="0"/>
              </a:rPr>
              <a:t>11 правил</a:t>
            </a:r>
            <a:r>
              <a:rPr lang="ru-RU" sz="2600" b="1" dirty="0" smtClean="0">
                <a:solidFill>
                  <a:srgbClr val="002060"/>
                </a:solidFill>
                <a:latin typeface="Academy" pitchFamily="2" charset="0"/>
              </a:rPr>
              <a:t> </a:t>
            </a:r>
            <a:r>
              <a:rPr lang="ru-RU" sz="2600" dirty="0" smtClean="0">
                <a:solidFill>
                  <a:srgbClr val="002060"/>
                </a:solidFill>
                <a:latin typeface="Academy" pitchFamily="2" charset="0"/>
              </a:rPr>
              <a:t>этих-смело </a:t>
            </a:r>
            <a:r>
              <a:rPr lang="ru-RU" sz="2600" dirty="0">
                <a:solidFill>
                  <a:srgbClr val="002060"/>
                </a:solidFill>
                <a:latin typeface="Academy" pitchFamily="2" charset="0"/>
              </a:rPr>
              <a:t>плавай в интернете!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716016" y="3271867"/>
            <a:ext cx="42862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cademy" pitchFamily="2" charset="0"/>
                <a:ea typeface="Times New Roman" pitchFamily="18" charset="0"/>
                <a:cs typeface="Arial" pitchFamily="34" charset="0"/>
              </a:rPr>
              <a:t>Рекомендации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cademy" pitchFamily="2" charset="0"/>
            </a:endParaRPr>
          </a:p>
        </p:txBody>
      </p:sp>
      <p:pic>
        <p:nvPicPr>
          <p:cNvPr id="9218" name="Picture 2" descr="http://securityscripts.ru/img/web_security_kur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0"/>
          <a:stretch/>
        </p:blipFill>
        <p:spPr bwMode="auto">
          <a:xfrm>
            <a:off x="323528" y="1901108"/>
            <a:ext cx="4290131" cy="2752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368152"/>
          </a:xfrm>
        </p:spPr>
        <p:txBody>
          <a:bodyPr>
            <a:noAutofit/>
          </a:bodyPr>
          <a:lstStyle/>
          <a:p>
            <a:r>
              <a:rPr lang="ru-RU" sz="2800" i="1" dirty="0">
                <a:solidFill>
                  <a:srgbClr val="FF0000"/>
                </a:solidFill>
                <a:latin typeface="Academy" pitchFamily="2" charset="0"/>
                <a:cs typeface="Arial" panose="020B0604020202020204" pitchFamily="34" charset="0"/>
              </a:rPr>
              <a:t>Правило 9. Объясните детям, что далеко не все, что они могут прочесть или увидеть в Интернете – </a:t>
            </a:r>
            <a:r>
              <a:rPr lang="ru-RU" sz="2800" i="1" dirty="0" smtClean="0">
                <a:solidFill>
                  <a:srgbClr val="FF0000"/>
                </a:solidFill>
                <a:latin typeface="Academy" pitchFamily="2" charset="0"/>
                <a:cs typeface="Arial" panose="020B0604020202020204" pitchFamily="34" charset="0"/>
              </a:rPr>
              <a:t>правда</a:t>
            </a:r>
            <a:endParaRPr lang="ru-RU" sz="2800" i="1" dirty="0">
              <a:solidFill>
                <a:srgbClr val="FF0000"/>
              </a:solidFill>
              <a:latin typeface="Academy" pitchFamily="2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060848"/>
            <a:ext cx="5040560" cy="4525963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2800" dirty="0">
                <a:solidFill>
                  <a:srgbClr val="002060"/>
                </a:solidFill>
                <a:latin typeface="Academy" pitchFamily="2" charset="0"/>
              </a:rPr>
              <a:t>Приучите их спрашивать о том, в чем они не уверены.</a:t>
            </a:r>
          </a:p>
          <a:p>
            <a:pPr marL="109728" indent="0">
              <a:buNone/>
            </a:pPr>
            <a:r>
              <a:rPr lang="ru-RU" sz="2800" dirty="0">
                <a:solidFill>
                  <a:srgbClr val="002060"/>
                </a:solidFill>
                <a:latin typeface="Academy" pitchFamily="2" charset="0"/>
              </a:rPr>
              <a:t>Следует объяснить детям, что нужно критически относиться к полученным из Интернет материалам, ведь опубликовать информацию в Интернет может абсолютно любой человек.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3284984"/>
            <a:ext cx="3240360" cy="310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0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i="1" dirty="0">
                <a:solidFill>
                  <a:srgbClr val="FF0000"/>
                </a:solidFill>
                <a:latin typeface="Academy" pitchFamily="2" charset="0"/>
                <a:cs typeface="Arial" panose="020B0604020202020204" pitchFamily="34" charset="0"/>
              </a:rPr>
              <a:t>Правило 10. Контролируйте деятельность детей в Интернете с помощью современных </a:t>
            </a:r>
            <a:r>
              <a:rPr lang="ru-RU" sz="2800" i="1" dirty="0" smtClean="0">
                <a:solidFill>
                  <a:srgbClr val="FF0000"/>
                </a:solidFill>
                <a:latin typeface="Academy" pitchFamily="2" charset="0"/>
                <a:cs typeface="Arial" panose="020B0604020202020204" pitchFamily="34" charset="0"/>
              </a:rPr>
              <a:t>программ</a:t>
            </a:r>
            <a:endParaRPr lang="ru-RU" sz="2800" i="1" dirty="0">
              <a:solidFill>
                <a:srgbClr val="FF0000"/>
              </a:solidFill>
              <a:latin typeface="Academy" pitchFamily="2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986575"/>
            <a:ext cx="8280920" cy="417646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800" dirty="0">
                <a:solidFill>
                  <a:srgbClr val="002060"/>
                </a:solidFill>
                <a:latin typeface="Academy" pitchFamily="2" charset="0"/>
              </a:rPr>
              <a:t>Они помогут отфильтровать вредное содержимое, выяснить, какие сайты посещает ребенок и с какой целью. </a:t>
            </a:r>
            <a:r>
              <a:rPr lang="ru-RU" sz="2800" dirty="0" smtClean="0">
                <a:solidFill>
                  <a:srgbClr val="002060"/>
                </a:solidFill>
                <a:latin typeface="Academy" pitchFamily="2" charset="0"/>
              </a:rPr>
              <a:t>Однако </a:t>
            </a:r>
            <a:r>
              <a:rPr lang="ru-RU" sz="2800" dirty="0">
                <a:solidFill>
                  <a:srgbClr val="002060"/>
                </a:solidFill>
                <a:latin typeface="Academy" pitchFamily="2" charset="0"/>
              </a:rPr>
              <a:t>открытое, </a:t>
            </a:r>
            <a:r>
              <a:rPr lang="ru-RU" sz="2800" dirty="0" smtClean="0">
                <a:solidFill>
                  <a:srgbClr val="002060"/>
                </a:solidFill>
                <a:latin typeface="Academy" pitchFamily="2" charset="0"/>
              </a:rPr>
              <a:t>честное </a:t>
            </a:r>
            <a:r>
              <a:rPr lang="ru-RU" sz="2800" dirty="0">
                <a:solidFill>
                  <a:srgbClr val="002060"/>
                </a:solidFill>
                <a:latin typeface="Academy" pitchFamily="2" charset="0"/>
              </a:rPr>
              <a:t>общение всегда </a:t>
            </a:r>
            <a:r>
              <a:rPr lang="ru-RU" sz="2800" dirty="0" smtClean="0">
                <a:solidFill>
                  <a:srgbClr val="002060"/>
                </a:solidFill>
                <a:latin typeface="Academy" pitchFamily="2" charset="0"/>
              </a:rPr>
              <a:t>предпочтительнее вторжения </a:t>
            </a:r>
            <a:r>
              <a:rPr lang="ru-RU" sz="2800" dirty="0">
                <a:solidFill>
                  <a:srgbClr val="002060"/>
                </a:solidFill>
                <a:latin typeface="Academy" pitchFamily="2" charset="0"/>
              </a:rPr>
              <a:t>в личную жизнь.</a:t>
            </a:r>
          </a:p>
        </p:txBody>
      </p:sp>
      <p:pic>
        <p:nvPicPr>
          <p:cNvPr id="2050" name="Picture 2" descr="http://sol-family.ucoz.org/1/kdm-junik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80654"/>
            <a:ext cx="3967536" cy="264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73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>
                <a:solidFill>
                  <a:srgbClr val="FF0000"/>
                </a:solidFill>
                <a:latin typeface="Academy" pitchFamily="2" charset="0"/>
                <a:cs typeface="Arial" panose="020B0604020202020204" pitchFamily="34" charset="0"/>
              </a:rPr>
              <a:t>Правило 11. Поощряйте детей делиться с вами их опытом в </a:t>
            </a:r>
            <a:r>
              <a:rPr lang="ru-RU" sz="2800" i="1" dirty="0" smtClean="0">
                <a:solidFill>
                  <a:srgbClr val="FF0000"/>
                </a:solidFill>
                <a:latin typeface="Academy" pitchFamily="2" charset="0"/>
                <a:cs typeface="Arial" panose="020B0604020202020204" pitchFamily="34" charset="0"/>
              </a:rPr>
              <a:t>Интернете</a:t>
            </a:r>
            <a:endParaRPr lang="ru-RU" sz="2800" i="1" dirty="0">
              <a:solidFill>
                <a:srgbClr val="FF0000"/>
              </a:solidFill>
              <a:latin typeface="Academy" pitchFamily="2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22776"/>
            <a:ext cx="5056170" cy="4525963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2800" dirty="0">
                <a:solidFill>
                  <a:srgbClr val="002060"/>
                </a:solidFill>
                <a:latin typeface="Academy" pitchFamily="2" charset="0"/>
                <a:cs typeface="Arial" panose="020B0604020202020204" pitchFamily="34" charset="0"/>
              </a:rPr>
              <a:t>Посещайте Сеть вместе с детьми. Если ваш ребенок ведет интернет-дневник, регулярно посещайте его. Будьте внимательны к вашим детям! Помните, что никакие технологические ухищрения не могут заменить простое родительское внимание к тому, чем занимаются дети за компьютером.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6" t="25023" r="9452" b="4110"/>
          <a:stretch/>
        </p:blipFill>
        <p:spPr>
          <a:xfrm>
            <a:off x="5207613" y="3861048"/>
            <a:ext cx="3901557" cy="280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2647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cademy" pitchFamily="2" charset="0"/>
                <a:cs typeface="Arial" pitchFamily="34" charset="0"/>
              </a:rPr>
              <a:t>Правило 1. </a:t>
            </a:r>
            <a:r>
              <a:rPr lang="ru-RU" sz="2800" i="1" dirty="0" smtClean="0">
                <a:solidFill>
                  <a:srgbClr val="FF0000"/>
                </a:solidFill>
                <a:latin typeface="Academy" pitchFamily="2" charset="0"/>
              </a:rPr>
              <a:t>Установите вместе с детьми четкие правила посещения сайтов</a:t>
            </a:r>
            <a:endParaRPr lang="ru-RU" sz="2800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cademy" pitchFamily="2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751380" y="1844824"/>
            <a:ext cx="5392620" cy="3312368"/>
          </a:xfrm>
        </p:spPr>
        <p:txBody>
          <a:bodyPr>
            <a:noAutofit/>
          </a:bodyPr>
          <a:lstStyle/>
          <a:p>
            <a:pPr marL="36000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  <a:latin typeface="Academy" pitchFamily="2" charset="0"/>
              </a:rPr>
              <a:t>Определите, какие сайты они могут посещать, какие – посещать нельзя. Объясните вашим детям, что такое расизм, фашизм, межнациональная и религиозная вражда.  </a:t>
            </a:r>
          </a:p>
          <a:p>
            <a:pPr>
              <a:buNone/>
            </a:pPr>
            <a:r>
              <a:rPr lang="ru-RU" sz="2400" dirty="0" smtClean="0"/>
              <a:t>	</a:t>
            </a:r>
          </a:p>
        </p:txBody>
      </p:sp>
      <p:pic>
        <p:nvPicPr>
          <p:cNvPr id="8194" name="Picture 2" descr="http://www.onlinetambov.ru/upload/iblock/0ad/0adabb9cf0d3942f5e3408d760e51a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3779138" cy="2519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55852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cademy" pitchFamily="2" charset="0"/>
                <a:cs typeface="Arial" pitchFamily="34" charset="0"/>
              </a:rPr>
              <a:t>Правило 2. Помогите детям выбрать правильное регистрационное имя и </a:t>
            </a:r>
            <a:r>
              <a:rPr lang="ru-RU" sz="28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cademy" pitchFamily="2" charset="0"/>
                <a:cs typeface="Arial" pitchFamily="34" charset="0"/>
              </a:rPr>
              <a:t>пароль</a:t>
            </a:r>
            <a:endParaRPr lang="ru-RU" sz="2800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cademy" pitchFamily="2" charset="0"/>
              <a:cs typeface="Arial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2108471"/>
            <a:ext cx="5184576" cy="297671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ru-RU" sz="2800" dirty="0">
                <a:solidFill>
                  <a:srgbClr val="002060"/>
                </a:solidFill>
                <a:latin typeface="Academy" pitchFamily="2" charset="0"/>
              </a:rPr>
              <a:t>Убедитесь в том, что они не содержат никакой личной информации. </a:t>
            </a:r>
            <a:endParaRPr lang="ru-RU" sz="2800" dirty="0" smtClean="0">
              <a:solidFill>
                <a:srgbClr val="002060"/>
              </a:solidFill>
              <a:latin typeface="Academy" pitchFamily="2" charset="0"/>
            </a:endParaRPr>
          </a:p>
        </p:txBody>
      </p:sp>
      <p:pic>
        <p:nvPicPr>
          <p:cNvPr id="1026" name="Picture 2" descr="http://planetasmi.ru/media/k2/items/cache/4168bb1f554f4361ae554d77e229c3db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56992"/>
            <a:ext cx="4032448" cy="27286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1614" y="509368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cademy" pitchFamily="2" charset="0"/>
                <a:cs typeface="Arial" pitchFamily="34" charset="0"/>
              </a:rPr>
              <a:t>Правило 3. Объясните детям необходимость защиты их конфиденциальности в сети </a:t>
            </a:r>
            <a:r>
              <a:rPr lang="ru-RU" sz="28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cademy" pitchFamily="2" charset="0"/>
                <a:cs typeface="Arial" pitchFamily="34" charset="0"/>
              </a:rPr>
              <a:t>Интернет</a:t>
            </a:r>
            <a:endParaRPr lang="ru-RU" sz="2800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cademy" pitchFamily="2" charset="0"/>
              <a:cs typeface="Arial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95936" y="1960083"/>
            <a:ext cx="5429288" cy="30906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 </a:t>
            </a:r>
          </a:p>
          <a:p>
            <a:pPr>
              <a:buNone/>
            </a:pPr>
            <a:r>
              <a:rPr lang="ru-RU" sz="2400" dirty="0" smtClean="0"/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03256" y="1866267"/>
            <a:ext cx="48086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cademy" pitchFamily="2" charset="0"/>
              </a:rPr>
              <a:t>Настаивайте на том, чтобы они никогда не выдавали своего адреса, номера телефона или другой личной </a:t>
            </a:r>
            <a:r>
              <a:rPr lang="ru-RU" sz="2800" dirty="0" smtClean="0">
                <a:solidFill>
                  <a:srgbClr val="002060"/>
                </a:solidFill>
                <a:latin typeface="Academy" pitchFamily="2" charset="0"/>
              </a:rPr>
              <a:t>информации, </a:t>
            </a:r>
            <a:r>
              <a:rPr lang="ru-RU" sz="2800" dirty="0">
                <a:solidFill>
                  <a:srgbClr val="002060"/>
                </a:solidFill>
                <a:latin typeface="Academy" pitchFamily="2" charset="0"/>
              </a:rPr>
              <a:t>например, места учебы или любимого места для прогулки, а также пересылать интернет-знакомым свои фотографии. </a:t>
            </a:r>
          </a:p>
        </p:txBody>
      </p:sp>
      <p:pic>
        <p:nvPicPr>
          <p:cNvPr id="7170" name="Picture 2" descr="https://im0-tub-ru.yandex.net/i?id=4bd9311daee7d43951dab8f07e170551&amp;n=33&amp;h=215&amp;w=2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492896"/>
            <a:ext cx="3598775" cy="26959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548680"/>
            <a:ext cx="8661648" cy="172819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cademy" pitchFamily="2" charset="0"/>
                <a:cs typeface="Arial" pitchFamily="34" charset="0"/>
              </a:rPr>
              <a:t>Правило 4. Будьте в курсе, с кем контактирует в Интернете ваш ребенок, старайтесь регулярно проверять список контактов своих детей, чтобы убедиться, что они лично знают всех, с кем они </a:t>
            </a:r>
            <a:r>
              <a:rPr lang="ru-RU" sz="28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cademy" pitchFamily="2" charset="0"/>
                <a:cs typeface="Arial" pitchFamily="34" charset="0"/>
              </a:rPr>
              <a:t>общаются</a:t>
            </a:r>
            <a:endParaRPr lang="ru-RU" sz="2800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cademy" pitchFamily="2" charset="0"/>
              <a:cs typeface="Arial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2924944"/>
            <a:ext cx="4896544" cy="3162688"/>
          </a:xfrm>
        </p:spPr>
        <p:txBody>
          <a:bodyPr>
            <a:noAutofit/>
          </a:bodyPr>
          <a:lstStyle/>
          <a:p>
            <a:pPr marL="360000" indent="0">
              <a:spcBef>
                <a:spcPts val="0"/>
              </a:spcBef>
              <a:buNone/>
            </a:pPr>
            <a:r>
              <a:rPr lang="ru-RU" sz="2800" dirty="0">
                <a:solidFill>
                  <a:srgbClr val="002060"/>
                </a:solidFill>
                <a:latin typeface="Academy" pitchFamily="2" charset="0"/>
              </a:rPr>
              <a:t>Если ребенок интересуется контактами с людьми намного старше его, следует провести разъяснительную беседу.</a:t>
            </a:r>
            <a:endParaRPr lang="ru-RU" sz="2800" dirty="0" smtClean="0">
              <a:solidFill>
                <a:srgbClr val="002060"/>
              </a:solidFill>
              <a:latin typeface="Academy" pitchFamily="2" charset="0"/>
            </a:endParaRPr>
          </a:p>
        </p:txBody>
      </p:sp>
      <p:pic>
        <p:nvPicPr>
          <p:cNvPr id="6146" name="Picture 2" descr="https://filosofiyadushi.com/wp-content/uploads/2016/10/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4248472" cy="398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Мои документы\Downloads\1650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735178"/>
            <a:ext cx="4117308" cy="27409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cademy" pitchFamily="2" charset="0"/>
                <a:cs typeface="Arial" pitchFamily="34" charset="0"/>
              </a:rPr>
              <a:t>Правило 5. Не позволяйте вашему ребенку встречаться с онлайн-знакомыми без вашего разрешения или в отсутствии взрослого человека.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08281" y="3284984"/>
            <a:ext cx="4500594" cy="3090680"/>
          </a:xfrm>
        </p:spPr>
        <p:txBody>
          <a:bodyPr>
            <a:noAutofit/>
          </a:bodyPr>
          <a:lstStyle/>
          <a:p>
            <a:pPr marL="3600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ru-RU" sz="2400" dirty="0" smtClean="0"/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213936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cademy" pitchFamily="2" charset="0"/>
              </a:rPr>
              <a:t>Если ребенок желает встретиться с новым интернет-другом, следует настоять на сопровождении ребенка на эту встречу. Интересуйтесь тем, куда и с кем ходит ваш ребенок.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cademy" pitchFamily="2" charset="0"/>
                <a:cs typeface="Arial" pitchFamily="34" charset="0"/>
              </a:rPr>
              <a:t>Правило 6. Научите детей уважать других в </a:t>
            </a:r>
            <a:r>
              <a:rPr lang="ru-RU" sz="28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cademy" pitchFamily="2" charset="0"/>
                <a:cs typeface="Arial" pitchFamily="34" charset="0"/>
              </a:rPr>
              <a:t>Интернете</a:t>
            </a:r>
            <a:endParaRPr lang="ru-RU" sz="2800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cademy" pitchFamily="2" charset="0"/>
              <a:cs typeface="Arial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-15274" y="1556792"/>
            <a:ext cx="5429288" cy="3090680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800" dirty="0" smtClean="0">
              <a:solidFill>
                <a:srgbClr val="002060"/>
              </a:solidFill>
              <a:latin typeface="Academy" pitchFamily="2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Academy" pitchFamily="2" charset="0"/>
              </a:rPr>
              <a:t>	</a:t>
            </a:r>
            <a:r>
              <a:rPr lang="ru-RU" sz="2800" dirty="0">
                <a:solidFill>
                  <a:srgbClr val="002060"/>
                </a:solidFill>
                <a:latin typeface="Academy" pitchFamily="2" charset="0"/>
              </a:rPr>
              <a:t>Убедитесь, что они знают о том, что правила хорошего поведения действуют везде – даже в виртуальном мире. </a:t>
            </a:r>
            <a:endParaRPr lang="ru-RU" sz="2800" dirty="0" smtClean="0">
              <a:solidFill>
                <a:srgbClr val="002060"/>
              </a:solidFill>
              <a:latin typeface="Academy" pitchFamily="2" charset="0"/>
            </a:endParaRPr>
          </a:p>
        </p:txBody>
      </p:sp>
      <p:pic>
        <p:nvPicPr>
          <p:cNvPr id="5122" name="Picture 2" descr="http://komiwiki.syktsu.ru/images/thumb/f/fe/7.jpg/500px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987" y="2132856"/>
            <a:ext cx="3522615" cy="3219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47860" cy="184598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1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cademy" pitchFamily="2" charset="0"/>
                <a:cs typeface="Arial" pitchFamily="34" charset="0"/>
              </a:rPr>
              <a:t>Правило </a:t>
            </a:r>
            <a:r>
              <a:rPr lang="ru-RU" sz="3100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cademy" pitchFamily="2" charset="0"/>
                <a:cs typeface="Arial" pitchFamily="34" charset="0"/>
              </a:rPr>
              <a:t>7. Настаивайте, чтобы дети уважали собственность других в </a:t>
            </a:r>
            <a:r>
              <a:rPr lang="ru-RU" sz="31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cademy" pitchFamily="2" charset="0"/>
                <a:cs typeface="Arial" pitchFamily="34" charset="0"/>
              </a:rPr>
              <a:t>Интернете</a:t>
            </a:r>
            <a:r>
              <a:rPr lang="ru-RU" sz="31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1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491880" y="2593388"/>
            <a:ext cx="5429288" cy="30906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 </a:t>
            </a:r>
          </a:p>
          <a:p>
            <a:pPr>
              <a:buNone/>
            </a:pPr>
            <a:r>
              <a:rPr lang="ru-RU" sz="2400" dirty="0" smtClean="0"/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11013" y="2340201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cademy" pitchFamily="2" charset="0"/>
              </a:rPr>
              <a:t>Объясните, что незаконное копирование и использование чужой работы – текста, музыки, компьютерных игр и других программ – является кражей. </a:t>
            </a:r>
          </a:p>
        </p:txBody>
      </p:sp>
      <p:pic>
        <p:nvPicPr>
          <p:cNvPr id="5" name="Picture 2" descr="http://konuttimes.com/resim/orjinal/Mzg5NDgwOT-trampa_yoluyla_kamulastirm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6" t="-318" r="11321" b="318"/>
          <a:stretch/>
        </p:blipFill>
        <p:spPr bwMode="auto">
          <a:xfrm>
            <a:off x="107504" y="2179971"/>
            <a:ext cx="3194138" cy="3429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12968" cy="1359024"/>
          </a:xfrm>
        </p:spPr>
        <p:txBody>
          <a:bodyPr>
            <a:noAutofit/>
          </a:bodyPr>
          <a:lstStyle/>
          <a:p>
            <a:r>
              <a:rPr lang="ru-RU" sz="2800" i="1" dirty="0">
                <a:solidFill>
                  <a:schemeClr val="accent2"/>
                </a:solidFill>
                <a:latin typeface="Academy" pitchFamily="2" charset="0"/>
                <a:cs typeface="Arial" pitchFamily="34" charset="0"/>
              </a:rPr>
              <a:t>Правило 8. Обращайте внимание, сколько времени проводят ваши дети в Интернете, чтобы вовремя заметить признаки возникающей </a:t>
            </a:r>
            <a:r>
              <a:rPr lang="ru-RU" sz="2800" i="1" dirty="0" smtClean="0">
                <a:solidFill>
                  <a:schemeClr val="accent2"/>
                </a:solidFill>
                <a:latin typeface="Academy" pitchFamily="2" charset="0"/>
                <a:cs typeface="Arial" pitchFamily="34" charset="0"/>
              </a:rPr>
              <a:t>интернет-зависимости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0798" y="1628800"/>
            <a:ext cx="5637346" cy="4525963"/>
          </a:xfrm>
        </p:spPr>
        <p:txBody>
          <a:bodyPr>
            <a:noAutofit/>
          </a:bodyPr>
          <a:lstStyle/>
          <a:p>
            <a:pPr marL="109728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Academy" pitchFamily="2" charset="0"/>
              </a:rPr>
              <a:t>Если Вы считаете, что ваши дети, страдают от чрезмерной увлеченности компьютером, что наносит вред их здоровью, учебе, отношениям в обществе, приводит к сильным конфликтам в семье, то Вы можете обратиться к специалистам, занимающимся этой проблемой (например, педагогам-психологам, психологам). Они помогут построить диалог и убедить зависимого признать существование проблемы </a:t>
            </a:r>
            <a:r>
              <a:rPr lang="ru-RU" sz="2400" dirty="0" smtClean="0">
                <a:solidFill>
                  <a:srgbClr val="002060"/>
                </a:solidFill>
                <a:latin typeface="Academy" pitchFamily="2" charset="0"/>
              </a:rPr>
              <a:t>и согласиться </a:t>
            </a:r>
            <a:r>
              <a:rPr lang="ru-RU" sz="2400" dirty="0">
                <a:solidFill>
                  <a:srgbClr val="002060"/>
                </a:solidFill>
                <a:latin typeface="Academy" pitchFamily="2" charset="0"/>
              </a:rPr>
              <a:t>получить помощь.</a:t>
            </a:r>
          </a:p>
        </p:txBody>
      </p:sp>
      <p:pic>
        <p:nvPicPr>
          <p:cNvPr id="3074" name="Picture 2" descr="http://www.milliirade.com/uploads/97219331a1107ac5ead4ac24f00812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06497"/>
            <a:ext cx="3563888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303</TotalTime>
  <Words>468</Words>
  <Application>Microsoft Office PowerPoint</Application>
  <PresentationFormat>Экран (4:3)</PresentationFormat>
  <Paragraphs>35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Тема2</vt:lpstr>
      <vt:lpstr> Обеспечение  безопасности детей в Интернет-пространстве </vt:lpstr>
      <vt:lpstr>Правило 1. Установите вместе с детьми четкие правила посещения сайтов</vt:lpstr>
      <vt:lpstr>Правило 2. Помогите детям выбрать правильное регистрационное имя и пароль</vt:lpstr>
      <vt:lpstr>Правило 3. Объясните детям необходимость защиты их конфиденциальности в сети Интернет</vt:lpstr>
      <vt:lpstr>Правило 4. Будьте в курсе, с кем контактирует в Интернете ваш ребенок, старайтесь регулярно проверять список контактов своих детей, чтобы убедиться, что они лично знают всех, с кем они общаются</vt:lpstr>
      <vt:lpstr>Правило 5. Не позволяйте вашему ребенку встречаться с онлайн-знакомыми без вашего разрешения или в отсутствии взрослого человека.</vt:lpstr>
      <vt:lpstr>Правило 6. Научите детей уважать других в Интернете</vt:lpstr>
      <vt:lpstr> Правило 7. Настаивайте, чтобы дети уважали собственность других в Интернете  </vt:lpstr>
      <vt:lpstr>Правило 8. Обращайте внимание, сколько времени проводят ваши дети в Интернете, чтобы вовремя заметить признаки возникающей интернет-зависимости</vt:lpstr>
      <vt:lpstr>Правило 9. Объясните детям, что далеко не все, что они могут прочесть или увидеть в Интернете – правда</vt:lpstr>
      <vt:lpstr>Правило 10. Контролируйте деятельность детей в Интернете с помощью современных программ</vt:lpstr>
      <vt:lpstr>Правило 11. Поощряйте детей делиться с вами их опытом в Интернете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Безопасный  интернет</dc:title>
  <dc:creator>FuckYouBill</dc:creator>
  <cp:lastModifiedBy>hobbit</cp:lastModifiedBy>
  <cp:revision>30</cp:revision>
  <dcterms:created xsi:type="dcterms:W3CDTF">2012-10-30T12:04:25Z</dcterms:created>
  <dcterms:modified xsi:type="dcterms:W3CDTF">2017-09-12T19:39:25Z</dcterms:modified>
</cp:coreProperties>
</file>